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390" r:id="rId2"/>
    <p:sldId id="256" r:id="rId3"/>
    <p:sldId id="259" r:id="rId4"/>
    <p:sldId id="260" r:id="rId5"/>
    <p:sldId id="258" r:id="rId6"/>
    <p:sldId id="261" r:id="rId7"/>
    <p:sldId id="263" r:id="rId8"/>
    <p:sldId id="262" r:id="rId9"/>
    <p:sldId id="264" r:id="rId10"/>
    <p:sldId id="365" r:id="rId11"/>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85" d="100"/>
          <a:sy n="85" d="100"/>
        </p:scale>
        <p:origin x="590" y="5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B140BA-8539-4D57-869C-1F27665AB9D9}" type="datetimeFigureOut">
              <a:rPr lang="en-US" smtClean="0"/>
              <a:t>7/30/2022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B92ABF-5E19-4A55-B311-484C074F55C0}" type="slidenum">
              <a:rPr lang="en-US" smtClean="0"/>
              <a:t>‹#›</a:t>
            </a:fld>
            <a:endParaRPr lang="en-US"/>
          </a:p>
        </p:txBody>
      </p:sp>
    </p:spTree>
    <p:extLst>
      <p:ext uri="{BB962C8B-B14F-4D97-AF65-F5344CB8AC3E}">
        <p14:creationId xmlns:p14="http://schemas.microsoft.com/office/powerpoint/2010/main" val="3942049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D2DE70E5-F3DB-464A-8A61-3ECF624050D5}"/>
              </a:ext>
            </a:extLst>
          </p:cNvPr>
          <p:cNvSpPr>
            <a:spLocks noGrp="1" noChangeArrowheads="1"/>
          </p:cNvSpPr>
          <p:nvPr>
            <p:ph type="sldNum" sz="quarter" idx="5"/>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EFE6C71-69FF-4B48-86F2-9FC363DBA4EC}" type="slidenum">
              <a:rPr lang="en-US" altLang="en-US">
                <a:cs typeface="Arial" panose="020B0604020202020204" pitchFamily="34" charset="0"/>
              </a:rPr>
              <a:pPr/>
              <a:t>1</a:t>
            </a:fld>
            <a:endParaRPr lang="en-US" altLang="en-US">
              <a:cs typeface="Arial" panose="020B0604020202020204" pitchFamily="34" charset="0"/>
            </a:endParaRPr>
          </a:p>
        </p:txBody>
      </p:sp>
      <p:sp>
        <p:nvSpPr>
          <p:cNvPr id="8195" name="Rectangle 2">
            <a:extLst>
              <a:ext uri="{FF2B5EF4-FFF2-40B4-BE49-F238E27FC236}">
                <a16:creationId xmlns:a16="http://schemas.microsoft.com/office/drawing/2014/main" id="{6754CE9C-4CA5-40B3-A60E-BEB056E89151}"/>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D625AEA8-F9F4-4B80-B3FD-1CEB86C590D3}"/>
              </a:ext>
            </a:extLst>
          </p:cNvPr>
          <p:cNvSpPr>
            <a:spLocks noGrp="1" noChangeArrowheads="1"/>
          </p:cNvSpPr>
          <p:nvPr>
            <p:ph type="body" idx="1"/>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0"/>
              </a:spcBef>
            </a:pPr>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D6F66E68-ABDE-48F0-974B-78579CD8353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93A4703-C009-496B-8F2A-698A7306686D}" type="slidenum">
              <a:rPr lang="en-US" altLang="en-US" smtClean="0"/>
              <a:pPr>
                <a:spcBef>
                  <a:spcPct val="0"/>
                </a:spcBef>
              </a:pPr>
              <a:t>10</a:t>
            </a:fld>
            <a:endParaRPr lang="en-US" altLang="en-US"/>
          </a:p>
        </p:txBody>
      </p:sp>
      <p:sp>
        <p:nvSpPr>
          <p:cNvPr id="40963" name="Rectangle 2">
            <a:extLst>
              <a:ext uri="{FF2B5EF4-FFF2-40B4-BE49-F238E27FC236}">
                <a16:creationId xmlns:a16="http://schemas.microsoft.com/office/drawing/2014/main" id="{D5799671-82A4-48D0-83A3-571DFB82EE3D}"/>
              </a:ext>
            </a:extLst>
          </p:cNvPr>
          <p:cNvSpPr>
            <a:spLocks noRot="1" noChangeArrowheads="1" noTextEdit="1"/>
          </p:cNvSpPr>
          <p:nvPr>
            <p:ph type="sldImg"/>
          </p:nvPr>
        </p:nvSpPr>
        <p:spPr>
          <a:ln/>
        </p:spPr>
      </p:sp>
      <p:sp>
        <p:nvSpPr>
          <p:cNvPr id="40964" name="Rectangle 3">
            <a:extLst>
              <a:ext uri="{FF2B5EF4-FFF2-40B4-BE49-F238E27FC236}">
                <a16:creationId xmlns:a16="http://schemas.microsoft.com/office/drawing/2014/main" id="{B3EC3922-4437-475E-B9A9-87BF1D937B4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4C72FB0B-EB2E-458B-8FB0-FFEB30F5AB96}" type="datetimeFigureOut">
              <a:rPr lang="vi-VN" smtClean="0"/>
              <a:t>30/07/2022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CA91537E-989D-46B5-92EA-CE598A23F27A}" type="slidenum">
              <a:rPr lang="vi-VN" smtClean="0"/>
              <a:t>‹#›</a:t>
            </a:fld>
            <a:endParaRPr lang="vi-VN"/>
          </a:p>
        </p:txBody>
      </p:sp>
    </p:spTree>
    <p:extLst>
      <p:ext uri="{BB962C8B-B14F-4D97-AF65-F5344CB8AC3E}">
        <p14:creationId xmlns:p14="http://schemas.microsoft.com/office/powerpoint/2010/main" val="2562069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72FB0B-EB2E-458B-8FB0-FFEB30F5AB96}" type="datetimeFigureOut">
              <a:rPr lang="vi-VN" smtClean="0"/>
              <a:t>30/07/2022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CA91537E-989D-46B5-92EA-CE598A23F27A}" type="slidenum">
              <a:rPr lang="vi-VN" smtClean="0"/>
              <a:t>‹#›</a:t>
            </a:fld>
            <a:endParaRPr lang="vi-VN"/>
          </a:p>
        </p:txBody>
      </p:sp>
    </p:spTree>
    <p:extLst>
      <p:ext uri="{BB962C8B-B14F-4D97-AF65-F5344CB8AC3E}">
        <p14:creationId xmlns:p14="http://schemas.microsoft.com/office/powerpoint/2010/main" val="434679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72FB0B-EB2E-458B-8FB0-FFEB30F5AB96}" type="datetimeFigureOut">
              <a:rPr lang="vi-VN" smtClean="0"/>
              <a:t>30/07/2022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CA91537E-989D-46B5-92EA-CE598A23F27A}" type="slidenum">
              <a:rPr lang="vi-VN" smtClean="0"/>
              <a:t>‹#›</a:t>
            </a:fld>
            <a:endParaRPr lang="vi-VN"/>
          </a:p>
        </p:txBody>
      </p:sp>
    </p:spTree>
    <p:extLst>
      <p:ext uri="{BB962C8B-B14F-4D97-AF65-F5344CB8AC3E}">
        <p14:creationId xmlns:p14="http://schemas.microsoft.com/office/powerpoint/2010/main" val="3030575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72FB0B-EB2E-458B-8FB0-FFEB30F5AB96}" type="datetimeFigureOut">
              <a:rPr lang="vi-VN" smtClean="0"/>
              <a:t>30/07/2022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CA91537E-989D-46B5-92EA-CE598A23F27A}" type="slidenum">
              <a:rPr lang="vi-VN" smtClean="0"/>
              <a:t>‹#›</a:t>
            </a:fld>
            <a:endParaRPr lang="vi-VN"/>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032292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72FB0B-EB2E-458B-8FB0-FFEB30F5AB96}" type="datetimeFigureOut">
              <a:rPr lang="vi-VN" smtClean="0"/>
              <a:t>30/07/2022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CA91537E-989D-46B5-92EA-CE598A23F27A}" type="slidenum">
              <a:rPr lang="vi-VN" smtClean="0"/>
              <a:t>‹#›</a:t>
            </a:fld>
            <a:endParaRPr lang="vi-VN"/>
          </a:p>
        </p:txBody>
      </p:sp>
    </p:spTree>
    <p:extLst>
      <p:ext uri="{BB962C8B-B14F-4D97-AF65-F5344CB8AC3E}">
        <p14:creationId xmlns:p14="http://schemas.microsoft.com/office/powerpoint/2010/main" val="2716783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C72FB0B-EB2E-458B-8FB0-FFEB30F5AB96}" type="datetimeFigureOut">
              <a:rPr lang="vi-VN" smtClean="0"/>
              <a:t>30/07/2022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CA91537E-989D-46B5-92EA-CE598A23F27A}" type="slidenum">
              <a:rPr lang="vi-VN" smtClean="0"/>
              <a:t>‹#›</a:t>
            </a:fld>
            <a:endParaRPr lang="vi-VN"/>
          </a:p>
        </p:txBody>
      </p:sp>
    </p:spTree>
    <p:extLst>
      <p:ext uri="{BB962C8B-B14F-4D97-AF65-F5344CB8AC3E}">
        <p14:creationId xmlns:p14="http://schemas.microsoft.com/office/powerpoint/2010/main" val="3697861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C72FB0B-EB2E-458B-8FB0-FFEB30F5AB96}" type="datetimeFigureOut">
              <a:rPr lang="vi-VN" smtClean="0"/>
              <a:t>30/07/2022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CA91537E-989D-46B5-92EA-CE598A23F27A}" type="slidenum">
              <a:rPr lang="vi-VN" smtClean="0"/>
              <a:t>‹#›</a:t>
            </a:fld>
            <a:endParaRPr lang="vi-VN"/>
          </a:p>
        </p:txBody>
      </p:sp>
    </p:spTree>
    <p:extLst>
      <p:ext uri="{BB962C8B-B14F-4D97-AF65-F5344CB8AC3E}">
        <p14:creationId xmlns:p14="http://schemas.microsoft.com/office/powerpoint/2010/main" val="4257555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72FB0B-EB2E-458B-8FB0-FFEB30F5AB96}" type="datetimeFigureOut">
              <a:rPr lang="vi-VN" smtClean="0"/>
              <a:t>30/07/2022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A91537E-989D-46B5-92EA-CE598A23F27A}" type="slidenum">
              <a:rPr lang="vi-VN" smtClean="0"/>
              <a:t>‹#›</a:t>
            </a:fld>
            <a:endParaRPr lang="vi-VN"/>
          </a:p>
        </p:txBody>
      </p:sp>
    </p:spTree>
    <p:extLst>
      <p:ext uri="{BB962C8B-B14F-4D97-AF65-F5344CB8AC3E}">
        <p14:creationId xmlns:p14="http://schemas.microsoft.com/office/powerpoint/2010/main" val="1774365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72FB0B-EB2E-458B-8FB0-FFEB30F5AB96}" type="datetimeFigureOut">
              <a:rPr lang="vi-VN" smtClean="0"/>
              <a:t>30/07/2022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A91537E-989D-46B5-92EA-CE598A23F27A}" type="slidenum">
              <a:rPr lang="vi-VN" smtClean="0"/>
              <a:t>‹#›</a:t>
            </a:fld>
            <a:endParaRPr lang="vi-VN"/>
          </a:p>
        </p:txBody>
      </p:sp>
    </p:spTree>
    <p:extLst>
      <p:ext uri="{BB962C8B-B14F-4D97-AF65-F5344CB8AC3E}">
        <p14:creationId xmlns:p14="http://schemas.microsoft.com/office/powerpoint/2010/main" val="1298739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72FB0B-EB2E-458B-8FB0-FFEB30F5AB96}" type="datetimeFigureOut">
              <a:rPr lang="vi-VN" smtClean="0"/>
              <a:t>30/07/2022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A91537E-989D-46B5-92EA-CE598A23F27A}" type="slidenum">
              <a:rPr lang="vi-VN" smtClean="0"/>
              <a:t>‹#›</a:t>
            </a:fld>
            <a:endParaRPr lang="vi-VN"/>
          </a:p>
        </p:txBody>
      </p:sp>
    </p:spTree>
    <p:extLst>
      <p:ext uri="{BB962C8B-B14F-4D97-AF65-F5344CB8AC3E}">
        <p14:creationId xmlns:p14="http://schemas.microsoft.com/office/powerpoint/2010/main" val="1411102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C72FB0B-EB2E-458B-8FB0-FFEB30F5AB96}" type="datetimeFigureOut">
              <a:rPr lang="vi-VN" smtClean="0"/>
              <a:t>30/07/2022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A91537E-989D-46B5-92EA-CE598A23F27A}" type="slidenum">
              <a:rPr lang="vi-VN" smtClean="0"/>
              <a:t>‹#›</a:t>
            </a:fld>
            <a:endParaRPr lang="vi-VN"/>
          </a:p>
        </p:txBody>
      </p:sp>
    </p:spTree>
    <p:extLst>
      <p:ext uri="{BB962C8B-B14F-4D97-AF65-F5344CB8AC3E}">
        <p14:creationId xmlns:p14="http://schemas.microsoft.com/office/powerpoint/2010/main" val="3842281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C72FB0B-EB2E-458B-8FB0-FFEB30F5AB96}" type="datetimeFigureOut">
              <a:rPr lang="vi-VN" smtClean="0"/>
              <a:t>30/07/2022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CA91537E-989D-46B5-92EA-CE598A23F27A}" type="slidenum">
              <a:rPr lang="vi-VN" smtClean="0"/>
              <a:t>‹#›</a:t>
            </a:fld>
            <a:endParaRPr lang="vi-VN"/>
          </a:p>
        </p:txBody>
      </p:sp>
    </p:spTree>
    <p:extLst>
      <p:ext uri="{BB962C8B-B14F-4D97-AF65-F5344CB8AC3E}">
        <p14:creationId xmlns:p14="http://schemas.microsoft.com/office/powerpoint/2010/main" val="1854810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C72FB0B-EB2E-458B-8FB0-FFEB30F5AB96}" type="datetimeFigureOut">
              <a:rPr lang="vi-VN" smtClean="0"/>
              <a:t>30/07/2022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CA91537E-989D-46B5-92EA-CE598A23F27A}" type="slidenum">
              <a:rPr lang="vi-VN" smtClean="0"/>
              <a:t>‹#›</a:t>
            </a:fld>
            <a:endParaRPr lang="vi-VN"/>
          </a:p>
        </p:txBody>
      </p:sp>
    </p:spTree>
    <p:extLst>
      <p:ext uri="{BB962C8B-B14F-4D97-AF65-F5344CB8AC3E}">
        <p14:creationId xmlns:p14="http://schemas.microsoft.com/office/powerpoint/2010/main" val="203985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C72FB0B-EB2E-458B-8FB0-FFEB30F5AB96}" type="datetimeFigureOut">
              <a:rPr lang="vi-VN" smtClean="0"/>
              <a:t>30/07/2022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CA91537E-989D-46B5-92EA-CE598A23F27A}" type="slidenum">
              <a:rPr lang="vi-VN" smtClean="0"/>
              <a:t>‹#›</a:t>
            </a:fld>
            <a:endParaRPr lang="vi-VN"/>
          </a:p>
        </p:txBody>
      </p:sp>
    </p:spTree>
    <p:extLst>
      <p:ext uri="{BB962C8B-B14F-4D97-AF65-F5344CB8AC3E}">
        <p14:creationId xmlns:p14="http://schemas.microsoft.com/office/powerpoint/2010/main" val="3827702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72FB0B-EB2E-458B-8FB0-FFEB30F5AB96}" type="datetimeFigureOut">
              <a:rPr lang="vi-VN" smtClean="0"/>
              <a:t>30/07/2022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CA91537E-989D-46B5-92EA-CE598A23F27A}" type="slidenum">
              <a:rPr lang="vi-VN" smtClean="0"/>
              <a:t>‹#›</a:t>
            </a:fld>
            <a:endParaRPr lang="vi-VN"/>
          </a:p>
        </p:txBody>
      </p:sp>
    </p:spTree>
    <p:extLst>
      <p:ext uri="{BB962C8B-B14F-4D97-AF65-F5344CB8AC3E}">
        <p14:creationId xmlns:p14="http://schemas.microsoft.com/office/powerpoint/2010/main" val="146709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72FB0B-EB2E-458B-8FB0-FFEB30F5AB96}" type="datetimeFigureOut">
              <a:rPr lang="vi-VN" smtClean="0"/>
              <a:t>30/07/2022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CA91537E-989D-46B5-92EA-CE598A23F27A}" type="slidenum">
              <a:rPr lang="vi-VN" smtClean="0"/>
              <a:t>‹#›</a:t>
            </a:fld>
            <a:endParaRPr lang="vi-VN"/>
          </a:p>
        </p:txBody>
      </p:sp>
    </p:spTree>
    <p:extLst>
      <p:ext uri="{BB962C8B-B14F-4D97-AF65-F5344CB8AC3E}">
        <p14:creationId xmlns:p14="http://schemas.microsoft.com/office/powerpoint/2010/main" val="139131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72FB0B-EB2E-458B-8FB0-FFEB30F5AB96}" type="datetimeFigureOut">
              <a:rPr lang="vi-VN" smtClean="0"/>
              <a:t>30/07/2022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CA91537E-989D-46B5-92EA-CE598A23F27A}" type="slidenum">
              <a:rPr lang="vi-VN" smtClean="0"/>
              <a:t>‹#›</a:t>
            </a:fld>
            <a:endParaRPr lang="vi-VN"/>
          </a:p>
        </p:txBody>
      </p:sp>
    </p:spTree>
    <p:extLst>
      <p:ext uri="{BB962C8B-B14F-4D97-AF65-F5344CB8AC3E}">
        <p14:creationId xmlns:p14="http://schemas.microsoft.com/office/powerpoint/2010/main" val="2788363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4C72FB0B-EB2E-458B-8FB0-FFEB30F5AB96}" type="datetimeFigureOut">
              <a:rPr lang="vi-VN" smtClean="0"/>
              <a:t>30/07/2022</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CA91537E-989D-46B5-92EA-CE598A23F27A}" type="slidenum">
              <a:rPr lang="vi-VN" smtClean="0"/>
              <a:t>‹#›</a:t>
            </a:fld>
            <a:endParaRPr lang="vi-VN"/>
          </a:p>
        </p:txBody>
      </p:sp>
    </p:spTree>
    <p:extLst>
      <p:ext uri="{BB962C8B-B14F-4D97-AF65-F5344CB8AC3E}">
        <p14:creationId xmlns:p14="http://schemas.microsoft.com/office/powerpoint/2010/main" val="12844545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g"/><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A picture containing text, building, roof&#10;&#10;Description automatically generated">
            <a:extLst>
              <a:ext uri="{FF2B5EF4-FFF2-40B4-BE49-F238E27FC236}">
                <a16:creationId xmlns:a16="http://schemas.microsoft.com/office/drawing/2014/main" id="{C3907CBC-BA70-4813-A50C-16CFF8F3DA6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4163" y="-4763"/>
            <a:ext cx="9144000" cy="693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19">
            <a:extLst>
              <a:ext uri="{FF2B5EF4-FFF2-40B4-BE49-F238E27FC236}">
                <a16:creationId xmlns:a16="http://schemas.microsoft.com/office/drawing/2014/main" id="{D8B1B0D4-6138-4A2B-999D-3F93F6CCE8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4163" y="-4763"/>
            <a:ext cx="9144000" cy="6858001"/>
          </a:xfrm>
          <a:prstGeom prst="rect">
            <a:avLst/>
          </a:prstGeom>
          <a:noFill/>
          <a:ln w="9525">
            <a:solidFill>
              <a:srgbClr val="000066"/>
            </a:solidFill>
            <a:miter lim="800000"/>
            <a:headEnd/>
            <a:tailEnd/>
          </a:ln>
          <a:extLst>
            <a:ext uri="{909E8E84-426E-40DD-AFC4-6F175D3DCCD1}">
              <a14:hiddenFill xmlns:a14="http://schemas.microsoft.com/office/drawing/2010/main">
                <a:solidFill>
                  <a:srgbClr val="FFFFFF"/>
                </a:solidFill>
              </a14:hiddenFill>
            </a:ext>
          </a:extLst>
        </p:spPr>
      </p:pic>
      <p:sp>
        <p:nvSpPr>
          <p:cNvPr id="67604" name="WordArt 20">
            <a:extLst>
              <a:ext uri="{FF2B5EF4-FFF2-40B4-BE49-F238E27FC236}">
                <a16:creationId xmlns:a16="http://schemas.microsoft.com/office/drawing/2014/main" id="{51A52D4C-72C2-4057-B929-A209FE50773C}"/>
              </a:ext>
            </a:extLst>
          </p:cNvPr>
          <p:cNvSpPr>
            <a:spLocks noChangeArrowheads="1" noChangeShapeType="1" noTextEdit="1"/>
          </p:cNvSpPr>
          <p:nvPr/>
        </p:nvSpPr>
        <p:spPr bwMode="auto">
          <a:xfrm>
            <a:off x="2209800" y="1524000"/>
            <a:ext cx="7315200" cy="1905000"/>
          </a:xfrm>
          <a:prstGeom prst="rect">
            <a:avLst/>
          </a:prstGeom>
        </p:spPr>
        <p:txBody>
          <a:bodyPr wrap="none" fromWordArt="1">
            <a:prstTxWarp prst="textPlain">
              <a:avLst>
                <a:gd name="adj" fmla="val 50000"/>
              </a:avLst>
            </a:prstTxWarp>
          </a:bodyPr>
          <a:lstStyle/>
          <a:p>
            <a:pPr algn="ctr" eaLnBrk="1" hangingPunct="1">
              <a:defRPr/>
            </a:pPr>
            <a:r>
              <a:rPr lang="pt-BR" kern="10" dirty="0">
                <a:ln w="12700">
                  <a:solidFill>
                    <a:srgbClr val="0000FF"/>
                  </a:solidFill>
                  <a:round/>
                  <a:headEnd/>
                  <a:tailEnd/>
                </a:ln>
                <a:gradFill rotWithShape="1">
                  <a:gsLst>
                    <a:gs pos="0">
                      <a:srgbClr val="FFFFFF"/>
                    </a:gs>
                    <a:gs pos="50000">
                      <a:srgbClr val="FF0000">
                        <a:alpha val="50000"/>
                      </a:srgbClr>
                    </a:gs>
                    <a:gs pos="100000">
                      <a:srgbClr val="FFFFFF"/>
                    </a:gs>
                  </a:gsLst>
                  <a:lin ang="5400000" scaled="1"/>
                </a:gradFill>
                <a:effectLst>
                  <a:outerShdw dist="45791" dir="2021404" algn="ctr" rotWithShape="0">
                    <a:srgbClr val="9999FF"/>
                  </a:outerShdw>
                </a:effectLst>
                <a:ea typeface="STXinwei" panose="02010800040101010101" pitchFamily="2" charset="-122"/>
                <a:cs typeface="Times New Roman" panose="02020603050405020304" pitchFamily="18" charset="0"/>
              </a:rPr>
              <a:t>Môn sinh học 8</a:t>
            </a:r>
            <a:endParaRPr lang="en-US" kern="10" dirty="0">
              <a:ln w="12700">
                <a:solidFill>
                  <a:srgbClr val="0000FF"/>
                </a:solidFill>
                <a:round/>
                <a:headEnd/>
                <a:tailEnd/>
              </a:ln>
              <a:gradFill rotWithShape="1">
                <a:gsLst>
                  <a:gs pos="0">
                    <a:srgbClr val="FFFFFF"/>
                  </a:gs>
                  <a:gs pos="50000">
                    <a:srgbClr val="FF0000">
                      <a:alpha val="50000"/>
                    </a:srgbClr>
                  </a:gs>
                  <a:gs pos="100000">
                    <a:srgbClr val="FFFFFF"/>
                  </a:gs>
                </a:gsLst>
                <a:lin ang="5400000" scaled="1"/>
              </a:gradFill>
              <a:effectLst>
                <a:outerShdw dist="45791" dir="2021404" algn="ctr" rotWithShape="0">
                  <a:srgbClr val="9999FF"/>
                </a:outerShdw>
              </a:effectLst>
              <a:ea typeface="STXinwei" panose="02010800040101010101" pitchFamily="2" charset="-122"/>
              <a:cs typeface="Times New Roman" panose="02020603050405020304" pitchFamily="18" charset="0"/>
            </a:endParaRPr>
          </a:p>
        </p:txBody>
      </p:sp>
      <p:pic>
        <p:nvPicPr>
          <p:cNvPr id="7175" name="Picture 4" descr="A picture containing text, building, roof&#10;&#10;Description automatically generated">
            <a:extLst>
              <a:ext uri="{FF2B5EF4-FFF2-40B4-BE49-F238E27FC236}">
                <a16:creationId xmlns:a16="http://schemas.microsoft.com/office/drawing/2014/main" id="{F93F6B2E-BE50-4138-80DF-CAE2FBE8EEF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96" y="-4764"/>
            <a:ext cx="12186304" cy="693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Title 5">
            <a:extLst>
              <a:ext uri="{FF2B5EF4-FFF2-40B4-BE49-F238E27FC236}">
                <a16:creationId xmlns:a16="http://schemas.microsoft.com/office/drawing/2014/main" id="{C1EE3BF9-5C5B-4651-9510-190C3191FDB6}"/>
              </a:ext>
            </a:extLst>
          </p:cNvPr>
          <p:cNvSpPr>
            <a:spLocks noGrp="1"/>
          </p:cNvSpPr>
          <p:nvPr>
            <p:ph type="title"/>
          </p:nvPr>
        </p:nvSpPr>
        <p:spPr/>
        <p:txBody>
          <a:bodyPr/>
          <a:lstStyle/>
          <a:p>
            <a:pPr eaLnBrk="1" hangingPunct="1"/>
            <a:endParaRPr lang="en-US" altLang="en-US" dirty="0"/>
          </a:p>
        </p:txBody>
      </p:sp>
      <p:sp>
        <p:nvSpPr>
          <p:cNvPr id="7177" name="Content Placeholder 6">
            <a:extLst>
              <a:ext uri="{FF2B5EF4-FFF2-40B4-BE49-F238E27FC236}">
                <a16:creationId xmlns:a16="http://schemas.microsoft.com/office/drawing/2014/main" id="{3F32858B-D98F-42EA-B1DD-3EE7CFC4DAFC}"/>
              </a:ext>
            </a:extLst>
          </p:cNvPr>
          <p:cNvSpPr>
            <a:spLocks noGrp="1"/>
          </p:cNvSpPr>
          <p:nvPr>
            <p:ph idx="1"/>
          </p:nvPr>
        </p:nvSpPr>
        <p:spPr>
          <a:xfrm>
            <a:off x="1120000" y="1825625"/>
            <a:ext cx="10865812" cy="4351338"/>
          </a:xfrm>
        </p:spPr>
        <p:txBody>
          <a:bodyPr/>
          <a:lstStyle/>
          <a:p>
            <a:pPr eaLnBrk="1" hangingPunct="1"/>
            <a:endParaRPr lang="en-US" altLang="en-US" dirty="0"/>
          </a:p>
        </p:txBody>
      </p:sp>
      <p:sp>
        <p:nvSpPr>
          <p:cNvPr id="11" name="TextBox 10">
            <a:extLst>
              <a:ext uri="{FF2B5EF4-FFF2-40B4-BE49-F238E27FC236}">
                <a16:creationId xmlns:a16="http://schemas.microsoft.com/office/drawing/2014/main" id="{26B8FFD7-E0DE-4A59-B07A-CA9C81BEFE4E}"/>
              </a:ext>
            </a:extLst>
          </p:cNvPr>
          <p:cNvSpPr txBox="1"/>
          <p:nvPr/>
        </p:nvSpPr>
        <p:spPr>
          <a:xfrm>
            <a:off x="6156326" y="6202364"/>
            <a:ext cx="4572000" cy="646331"/>
          </a:xfrm>
          <a:prstGeom prst="rect">
            <a:avLst/>
          </a:prstGeom>
          <a:noFill/>
        </p:spPr>
        <p:txBody>
          <a:bodyPr>
            <a:spAutoFit/>
          </a:bodyPr>
          <a:lstStyle/>
          <a:p>
            <a:pPr algn="ctr" eaLnBrk="1" hangingPunct="1">
              <a:defRPr/>
            </a:pPr>
            <a:r>
              <a:rPr lang="pt-BR" sz="3600" kern="10" dirty="0">
                <a:ln w="12700">
                  <a:solidFill>
                    <a:srgbClr val="0000FF"/>
                  </a:solidFill>
                  <a:round/>
                  <a:headEnd/>
                  <a:tailEnd/>
                </a:ln>
                <a:solidFill>
                  <a:schemeClr val="bg1"/>
                </a:solidFill>
                <a:effectLst>
                  <a:outerShdw dist="45791" dir="2021404" algn="ctr" rotWithShape="0">
                    <a:srgbClr val="9999FF"/>
                  </a:outerShdw>
                </a:effectLst>
                <a:ea typeface="STXinwei" panose="02010800040101010101" pitchFamily="2" charset="-122"/>
                <a:cs typeface="Times New Roman" panose="02020603050405020304" pitchFamily="18" charset="0"/>
              </a:rPr>
              <a:t>Môn sinh học 8</a:t>
            </a:r>
            <a:endParaRPr lang="en-US" sz="3600" kern="10" dirty="0">
              <a:ln w="12700">
                <a:solidFill>
                  <a:srgbClr val="0000FF"/>
                </a:solidFill>
                <a:round/>
                <a:headEnd/>
                <a:tailEnd/>
              </a:ln>
              <a:solidFill>
                <a:schemeClr val="bg1"/>
              </a:solidFill>
              <a:effectLst>
                <a:outerShdw dist="45791" dir="2021404" algn="ctr" rotWithShape="0">
                  <a:srgbClr val="9999FF"/>
                </a:outerShdw>
              </a:effectLst>
              <a:ea typeface="STXinwei" panose="02010800040101010101" pitchFamily="2" charset="-122"/>
              <a:cs typeface="Times New Roman" panose="02020603050405020304" pitchFamily="18" charset="0"/>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80" name="AutoShape 4">
            <a:extLst>
              <a:ext uri="{FF2B5EF4-FFF2-40B4-BE49-F238E27FC236}">
                <a16:creationId xmlns:a16="http://schemas.microsoft.com/office/drawing/2014/main" id="{6E8FE0F0-877B-452C-A080-7E18E5448903}"/>
              </a:ext>
            </a:extLst>
          </p:cNvPr>
          <p:cNvSpPr>
            <a:spLocks noChangeArrowheads="1"/>
          </p:cNvSpPr>
          <p:nvPr/>
        </p:nvSpPr>
        <p:spPr bwMode="auto">
          <a:xfrm>
            <a:off x="1771650" y="1"/>
            <a:ext cx="8896350" cy="6596063"/>
          </a:xfrm>
          <a:prstGeom prst="sun">
            <a:avLst>
              <a:gd name="adj" fmla="val 2346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solidFill>
                  <a:srgbClr val="FF3300"/>
                </a:solidFill>
                <a:cs typeface="Arial" panose="020B0604020202020204" pitchFamily="34" charset="0"/>
              </a:rPr>
              <a:t>Hướng</a:t>
            </a:r>
            <a:r>
              <a:rPr lang="en-US" altLang="en-US" sz="2400" dirty="0">
                <a:solidFill>
                  <a:srgbClr val="FF3300"/>
                </a:solidFill>
                <a:cs typeface="Arial" panose="020B0604020202020204" pitchFamily="34" charset="0"/>
              </a:rPr>
              <a:t> </a:t>
            </a:r>
            <a:r>
              <a:rPr lang="en-US" altLang="en-US" sz="2400" dirty="0" err="1">
                <a:solidFill>
                  <a:srgbClr val="FF3300"/>
                </a:solidFill>
                <a:cs typeface="Arial" panose="020B0604020202020204" pitchFamily="34" charset="0"/>
              </a:rPr>
              <a:t>dẫn</a:t>
            </a:r>
            <a:r>
              <a:rPr lang="en-US" altLang="en-US" sz="2400" dirty="0">
                <a:solidFill>
                  <a:srgbClr val="FF3300"/>
                </a:solidFill>
                <a:cs typeface="Arial" panose="020B0604020202020204" pitchFamily="34" charset="0"/>
              </a:rPr>
              <a:t> </a:t>
            </a:r>
            <a:r>
              <a:rPr lang="en-US" altLang="en-US" sz="2400" dirty="0" err="1">
                <a:solidFill>
                  <a:srgbClr val="FF3300"/>
                </a:solidFill>
                <a:cs typeface="Arial" panose="020B0604020202020204" pitchFamily="34" charset="0"/>
              </a:rPr>
              <a:t>về</a:t>
            </a:r>
            <a:r>
              <a:rPr lang="en-US" altLang="en-US" sz="2400" dirty="0">
                <a:solidFill>
                  <a:srgbClr val="FF3300"/>
                </a:solidFill>
                <a:cs typeface="Arial" panose="020B0604020202020204" pitchFamily="34" charset="0"/>
              </a:rPr>
              <a:t> </a:t>
            </a:r>
            <a:r>
              <a:rPr lang="en-US" altLang="en-US" sz="2400" dirty="0" err="1">
                <a:solidFill>
                  <a:srgbClr val="FF3300"/>
                </a:solidFill>
                <a:cs typeface="Arial" panose="020B0604020202020204" pitchFamily="34" charset="0"/>
              </a:rPr>
              <a:t>nhà</a:t>
            </a:r>
            <a:endParaRPr lang="en-US" altLang="en-US" sz="2400" dirty="0">
              <a:solidFill>
                <a:srgbClr val="FF3300"/>
              </a:solidFill>
              <a:cs typeface="Arial" panose="020B0604020202020204" pitchFamily="34" charset="0"/>
            </a:endParaRPr>
          </a:p>
          <a:p>
            <a:pPr algn="ctr" eaLnBrk="1" hangingPunct="1">
              <a:spcBef>
                <a:spcPct val="0"/>
              </a:spcBef>
              <a:buFontTx/>
              <a:buNone/>
            </a:pPr>
            <a:r>
              <a:rPr lang="en-US" altLang="en-US" sz="2400" dirty="0">
                <a:cs typeface="Arial" panose="020B0604020202020204" pitchFamily="34" charset="0"/>
              </a:rPr>
              <a:t>+ </a:t>
            </a:r>
            <a:r>
              <a:rPr lang="en-US" altLang="en-US" sz="2000" dirty="0" err="1">
                <a:solidFill>
                  <a:schemeClr val="tx2"/>
                </a:solidFill>
                <a:cs typeface="Arial" panose="020B0604020202020204" pitchFamily="34" charset="0"/>
              </a:rPr>
              <a:t>Học</a:t>
            </a:r>
            <a:r>
              <a:rPr lang="en-US" altLang="en-US" sz="2000" dirty="0">
                <a:solidFill>
                  <a:schemeClr val="tx2"/>
                </a:solidFill>
                <a:cs typeface="Arial" panose="020B0604020202020204" pitchFamily="34" charset="0"/>
              </a:rPr>
              <a:t> </a:t>
            </a:r>
            <a:r>
              <a:rPr lang="en-US" altLang="en-US" sz="2000" dirty="0" err="1">
                <a:solidFill>
                  <a:schemeClr val="tx2"/>
                </a:solidFill>
                <a:cs typeface="Arial" panose="020B0604020202020204" pitchFamily="34" charset="0"/>
              </a:rPr>
              <a:t>thuộc</a:t>
            </a:r>
            <a:r>
              <a:rPr lang="en-US" altLang="en-US" sz="2000" dirty="0">
                <a:solidFill>
                  <a:schemeClr val="tx2"/>
                </a:solidFill>
                <a:cs typeface="Arial" panose="020B0604020202020204" pitchFamily="34" charset="0"/>
              </a:rPr>
              <a:t>  </a:t>
            </a:r>
            <a:r>
              <a:rPr lang="en-US" altLang="en-US" sz="2000" dirty="0" err="1">
                <a:solidFill>
                  <a:schemeClr val="tx2"/>
                </a:solidFill>
                <a:cs typeface="Arial" panose="020B0604020202020204" pitchFamily="34" charset="0"/>
              </a:rPr>
              <a:t>và</a:t>
            </a:r>
            <a:r>
              <a:rPr lang="en-US" altLang="en-US" sz="2000" dirty="0">
                <a:solidFill>
                  <a:schemeClr val="tx2"/>
                </a:solidFill>
                <a:cs typeface="Arial" panose="020B0604020202020204" pitchFamily="34" charset="0"/>
              </a:rPr>
              <a:t> </a:t>
            </a:r>
            <a:r>
              <a:rPr lang="en-US" altLang="en-US" sz="2000" dirty="0" err="1">
                <a:solidFill>
                  <a:schemeClr val="tx2"/>
                </a:solidFill>
                <a:cs typeface="Arial" panose="020B0604020202020204" pitchFamily="34" charset="0"/>
              </a:rPr>
              <a:t>đọc</a:t>
            </a:r>
            <a:r>
              <a:rPr lang="en-US" altLang="en-US" sz="2000" dirty="0">
                <a:solidFill>
                  <a:schemeClr val="tx2"/>
                </a:solidFill>
                <a:cs typeface="Arial" panose="020B0604020202020204" pitchFamily="34" charset="0"/>
              </a:rPr>
              <a:t> </a:t>
            </a:r>
            <a:r>
              <a:rPr lang="en-US" altLang="en-US" sz="2000" dirty="0" err="1">
                <a:solidFill>
                  <a:schemeClr val="tx2"/>
                </a:solidFill>
                <a:cs typeface="Arial" panose="020B0604020202020204" pitchFamily="34" charset="0"/>
              </a:rPr>
              <a:t>mục</a:t>
            </a:r>
            <a:r>
              <a:rPr lang="en-US" altLang="en-US" sz="2000" dirty="0">
                <a:solidFill>
                  <a:schemeClr val="tx2"/>
                </a:solidFill>
                <a:cs typeface="Arial" panose="020B0604020202020204" pitchFamily="34" charset="0"/>
              </a:rPr>
              <a:t> “</a:t>
            </a:r>
            <a:r>
              <a:rPr lang="en-US" altLang="en-US" sz="2000" dirty="0" err="1">
                <a:solidFill>
                  <a:schemeClr val="tx2"/>
                </a:solidFill>
                <a:cs typeface="Arial" panose="020B0604020202020204" pitchFamily="34" charset="0"/>
              </a:rPr>
              <a:t>Em</a:t>
            </a:r>
            <a:r>
              <a:rPr lang="en-US" altLang="en-US" sz="2000" dirty="0">
                <a:solidFill>
                  <a:schemeClr val="tx2"/>
                </a:solidFill>
                <a:cs typeface="Arial" panose="020B0604020202020204" pitchFamily="34" charset="0"/>
              </a:rPr>
              <a:t> </a:t>
            </a:r>
            <a:r>
              <a:rPr lang="en-US" altLang="en-US" sz="2000" dirty="0" err="1">
                <a:solidFill>
                  <a:schemeClr val="tx2"/>
                </a:solidFill>
                <a:cs typeface="Arial" panose="020B0604020202020204" pitchFamily="34" charset="0"/>
              </a:rPr>
              <a:t>có</a:t>
            </a:r>
            <a:r>
              <a:rPr lang="en-US" altLang="en-US" sz="2000" dirty="0">
                <a:solidFill>
                  <a:schemeClr val="tx2"/>
                </a:solidFill>
                <a:cs typeface="Arial" panose="020B0604020202020204" pitchFamily="34" charset="0"/>
              </a:rPr>
              <a:t> </a:t>
            </a:r>
            <a:r>
              <a:rPr lang="en-US" altLang="en-US" sz="2000" dirty="0" err="1">
                <a:solidFill>
                  <a:schemeClr val="tx2"/>
                </a:solidFill>
                <a:cs typeface="Arial" panose="020B0604020202020204" pitchFamily="34" charset="0"/>
              </a:rPr>
              <a:t>biết</a:t>
            </a:r>
            <a:r>
              <a:rPr lang="en-US" altLang="en-US" sz="2000" dirty="0">
                <a:solidFill>
                  <a:schemeClr val="tx2"/>
                </a:solidFill>
                <a:cs typeface="Arial" panose="020B0604020202020204" pitchFamily="34" charset="0"/>
              </a:rPr>
              <a:t>’’</a:t>
            </a:r>
          </a:p>
          <a:p>
            <a:pPr algn="ctr" eaLnBrk="1" hangingPunct="1">
              <a:spcBef>
                <a:spcPct val="0"/>
              </a:spcBef>
              <a:buFontTx/>
              <a:buNone/>
            </a:pPr>
            <a:r>
              <a:rPr lang="en-US" altLang="en-US" sz="2000" dirty="0">
                <a:solidFill>
                  <a:schemeClr val="tx2"/>
                </a:solidFill>
                <a:cs typeface="Arial" panose="020B0604020202020204" pitchFamily="34" charset="0"/>
              </a:rPr>
              <a:t>+</a:t>
            </a:r>
            <a:r>
              <a:rPr lang="en-US" altLang="en-US" sz="2000" dirty="0" err="1">
                <a:solidFill>
                  <a:schemeClr val="tx2"/>
                </a:solidFill>
                <a:cs typeface="Arial" panose="020B0604020202020204" pitchFamily="34" charset="0"/>
              </a:rPr>
              <a:t>Trả</a:t>
            </a:r>
            <a:r>
              <a:rPr lang="en-US" altLang="en-US" sz="2000" dirty="0">
                <a:solidFill>
                  <a:schemeClr val="tx2"/>
                </a:solidFill>
                <a:cs typeface="Arial" panose="020B0604020202020204" pitchFamily="34" charset="0"/>
              </a:rPr>
              <a:t> </a:t>
            </a:r>
            <a:r>
              <a:rPr lang="en-US" altLang="en-US" sz="2000" dirty="0" err="1">
                <a:solidFill>
                  <a:schemeClr val="tx2"/>
                </a:solidFill>
                <a:cs typeface="Arial" panose="020B0604020202020204" pitchFamily="34" charset="0"/>
              </a:rPr>
              <a:t>lời</a:t>
            </a:r>
            <a:r>
              <a:rPr lang="en-US" altLang="en-US" sz="2000" dirty="0">
                <a:solidFill>
                  <a:schemeClr val="tx2"/>
                </a:solidFill>
                <a:cs typeface="Arial" panose="020B0604020202020204" pitchFamily="34" charset="0"/>
              </a:rPr>
              <a:t> </a:t>
            </a:r>
            <a:r>
              <a:rPr lang="en-US" altLang="en-US" sz="2000" dirty="0" err="1">
                <a:solidFill>
                  <a:schemeClr val="tx2"/>
                </a:solidFill>
                <a:cs typeface="Arial" panose="020B0604020202020204" pitchFamily="34" charset="0"/>
              </a:rPr>
              <a:t>các</a:t>
            </a:r>
            <a:r>
              <a:rPr lang="en-US" altLang="en-US" sz="2000" dirty="0">
                <a:solidFill>
                  <a:schemeClr val="tx2"/>
                </a:solidFill>
                <a:cs typeface="Arial" panose="020B0604020202020204" pitchFamily="34" charset="0"/>
              </a:rPr>
              <a:t> </a:t>
            </a:r>
            <a:r>
              <a:rPr lang="en-US" altLang="en-US" sz="2000" dirty="0" err="1">
                <a:solidFill>
                  <a:schemeClr val="tx2"/>
                </a:solidFill>
                <a:cs typeface="Arial" panose="020B0604020202020204" pitchFamily="34" charset="0"/>
              </a:rPr>
              <a:t>câu</a:t>
            </a:r>
            <a:r>
              <a:rPr lang="en-US" altLang="en-US" sz="2000" dirty="0">
                <a:solidFill>
                  <a:schemeClr val="tx2"/>
                </a:solidFill>
                <a:cs typeface="Arial" panose="020B0604020202020204" pitchFamily="34" charset="0"/>
              </a:rPr>
              <a:t> </a:t>
            </a:r>
            <a:r>
              <a:rPr lang="en-US" altLang="en-US" sz="2000" dirty="0" err="1">
                <a:solidFill>
                  <a:schemeClr val="tx2"/>
                </a:solidFill>
                <a:cs typeface="Arial" panose="020B0604020202020204" pitchFamily="34" charset="0"/>
              </a:rPr>
              <a:t>hỏi</a:t>
            </a:r>
            <a:r>
              <a:rPr lang="en-US" altLang="en-US" sz="2000" dirty="0">
                <a:solidFill>
                  <a:schemeClr val="tx2"/>
                </a:solidFill>
                <a:cs typeface="Arial" panose="020B0604020202020204" pitchFamily="34" charset="0"/>
              </a:rPr>
              <a:t> </a:t>
            </a:r>
            <a:r>
              <a:rPr lang="en-US" altLang="en-US" sz="2000" dirty="0" err="1">
                <a:solidFill>
                  <a:schemeClr val="tx2"/>
                </a:solidFill>
                <a:cs typeface="Arial" panose="020B0604020202020204" pitchFamily="34" charset="0"/>
              </a:rPr>
              <a:t>trang</a:t>
            </a:r>
            <a:r>
              <a:rPr lang="en-US" altLang="en-US" sz="2000" dirty="0">
                <a:solidFill>
                  <a:schemeClr val="tx2"/>
                </a:solidFill>
                <a:cs typeface="Arial" panose="020B0604020202020204" pitchFamily="34" charset="0"/>
              </a:rPr>
              <a:t> 161/</a:t>
            </a:r>
            <a:r>
              <a:rPr lang="en-US" altLang="en-US" sz="2000" dirty="0" err="1">
                <a:solidFill>
                  <a:schemeClr val="tx2"/>
                </a:solidFill>
                <a:cs typeface="Arial" panose="020B0604020202020204" pitchFamily="34" charset="0"/>
              </a:rPr>
              <a:t>sgk</a:t>
            </a:r>
            <a:endParaRPr lang="en-US" altLang="en-US" sz="2000" dirty="0">
              <a:solidFill>
                <a:schemeClr val="tx2"/>
              </a:solidFill>
              <a:cs typeface="Arial" panose="020B0604020202020204" pitchFamily="34" charset="0"/>
            </a:endParaRPr>
          </a:p>
          <a:p>
            <a:pPr algn="ctr" eaLnBrk="1" hangingPunct="1">
              <a:spcBef>
                <a:spcPct val="0"/>
              </a:spcBef>
              <a:buFontTx/>
              <a:buNone/>
            </a:pPr>
            <a:r>
              <a:rPr lang="en-US" altLang="en-US" sz="2000" dirty="0">
                <a:solidFill>
                  <a:schemeClr val="tx2"/>
                </a:solidFill>
                <a:cs typeface="Arial" panose="020B0604020202020204" pitchFamily="34" charset="0"/>
              </a:rPr>
              <a:t>+ </a:t>
            </a:r>
            <a:r>
              <a:rPr lang="en-US" altLang="en-US" sz="2000" dirty="0" err="1">
                <a:solidFill>
                  <a:schemeClr val="tx2"/>
                </a:solidFill>
                <a:cs typeface="Arial" panose="020B0604020202020204" pitchFamily="34" charset="0"/>
              </a:rPr>
              <a:t>Học</a:t>
            </a:r>
            <a:r>
              <a:rPr lang="en-US" altLang="en-US" sz="2000" dirty="0">
                <a:solidFill>
                  <a:schemeClr val="tx2"/>
                </a:solidFill>
                <a:cs typeface="Arial" panose="020B0604020202020204" pitchFamily="34" charset="0"/>
              </a:rPr>
              <a:t> </a:t>
            </a:r>
            <a:r>
              <a:rPr lang="en-US" altLang="en-US" sz="2000" dirty="0" err="1">
                <a:solidFill>
                  <a:schemeClr val="tx2"/>
                </a:solidFill>
                <a:cs typeface="Arial" panose="020B0604020202020204" pitchFamily="34" charset="0"/>
              </a:rPr>
              <a:t>bài</a:t>
            </a:r>
            <a:r>
              <a:rPr lang="en-US" altLang="en-US" sz="2000" dirty="0">
                <a:solidFill>
                  <a:schemeClr val="tx2"/>
                </a:solidFill>
                <a:cs typeface="Arial" panose="020B0604020202020204" pitchFamily="34" charset="0"/>
              </a:rPr>
              <a:t> </a:t>
            </a:r>
            <a:r>
              <a:rPr lang="en-US" altLang="en-US" sz="2000" dirty="0" err="1">
                <a:solidFill>
                  <a:schemeClr val="tx2"/>
                </a:solidFill>
                <a:cs typeface="Arial" panose="020B0604020202020204" pitchFamily="34" charset="0"/>
              </a:rPr>
              <a:t>kiểm</a:t>
            </a:r>
            <a:r>
              <a:rPr lang="en-US" altLang="en-US" sz="2000" dirty="0">
                <a:solidFill>
                  <a:schemeClr val="tx2"/>
                </a:solidFill>
                <a:cs typeface="Arial" panose="020B0604020202020204" pitchFamily="34" charset="0"/>
              </a:rPr>
              <a:t> </a:t>
            </a:r>
            <a:r>
              <a:rPr lang="en-US" altLang="en-US" sz="2000" dirty="0" err="1">
                <a:solidFill>
                  <a:schemeClr val="tx2"/>
                </a:solidFill>
                <a:cs typeface="Arial" panose="020B0604020202020204" pitchFamily="34" charset="0"/>
              </a:rPr>
              <a:t>tra</a:t>
            </a:r>
            <a:endParaRPr lang="en-US" altLang="en-US" sz="2000" dirty="0">
              <a:solidFill>
                <a:schemeClr val="tx2"/>
              </a:solidFill>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54980">
                                            <p:txEl>
                                              <p:pRg st="1" end="1"/>
                                            </p:txEl>
                                          </p:spTgt>
                                        </p:tgtEl>
                                        <p:attrNameLst>
                                          <p:attrName>style.visibility</p:attrName>
                                        </p:attrNameLst>
                                      </p:cBhvr>
                                      <p:to>
                                        <p:strVal val="visible"/>
                                      </p:to>
                                    </p:set>
                                    <p:anim calcmode="lin" valueType="num">
                                      <p:cBhvr additive="base">
                                        <p:cTn id="7" dur="500" fill="hold"/>
                                        <p:tgtEl>
                                          <p:spTgt spid="25498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4980">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54980">
                                            <p:txEl>
                                              <p:pRg st="2" end="2"/>
                                            </p:txEl>
                                          </p:spTgt>
                                        </p:tgtEl>
                                        <p:attrNameLst>
                                          <p:attrName>style.visibility</p:attrName>
                                        </p:attrNameLst>
                                      </p:cBhvr>
                                      <p:to>
                                        <p:strVal val="visible"/>
                                      </p:to>
                                    </p:set>
                                    <p:anim calcmode="lin" valueType="num">
                                      <p:cBhvr additive="base">
                                        <p:cTn id="11" dur="500" fill="hold"/>
                                        <p:tgtEl>
                                          <p:spTgt spid="254980">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54980">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54980">
                                            <p:txEl>
                                              <p:pRg st="3" end="3"/>
                                            </p:txEl>
                                          </p:spTgt>
                                        </p:tgtEl>
                                        <p:attrNameLst>
                                          <p:attrName>style.visibility</p:attrName>
                                        </p:attrNameLst>
                                      </p:cBhvr>
                                      <p:to>
                                        <p:strVal val="visible"/>
                                      </p:to>
                                    </p:set>
                                    <p:anim calcmode="lin" valueType="num">
                                      <p:cBhvr additive="base">
                                        <p:cTn id="15" dur="500" fill="hold"/>
                                        <p:tgtEl>
                                          <p:spTgt spid="254980">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5498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95078"/>
            <a:ext cx="11303000" cy="1641490"/>
          </a:xfrm>
        </p:spPr>
        <p:txBody>
          <a:bodyPr anchor="ctr">
            <a:normAutofit/>
          </a:bodyPr>
          <a:lstStyle/>
          <a:p>
            <a:pPr algn="ctr"/>
            <a:r>
              <a:rPr lang="vi-VN" sz="3200" b="1" u="sng" dirty="0">
                <a:solidFill>
                  <a:srgbClr val="FF0000"/>
                </a:solidFill>
              </a:rPr>
              <a:t>Bài 50</a:t>
            </a:r>
            <a:r>
              <a:rPr lang="vi-VN" sz="3200" b="1" dirty="0">
                <a:solidFill>
                  <a:srgbClr val="FF0000"/>
                </a:solidFill>
              </a:rPr>
              <a:t>: Vệ sinh mắt</a:t>
            </a:r>
          </a:p>
        </p:txBody>
      </p:sp>
      <p:sp>
        <p:nvSpPr>
          <p:cNvPr id="3" name="Subtitle 2"/>
          <p:cNvSpPr>
            <a:spLocks noGrp="1"/>
          </p:cNvSpPr>
          <p:nvPr>
            <p:ph type="subTitle" idx="1"/>
          </p:nvPr>
        </p:nvSpPr>
        <p:spPr>
          <a:xfrm>
            <a:off x="372035" y="1891767"/>
            <a:ext cx="11303000" cy="1462314"/>
          </a:xfrm>
        </p:spPr>
        <p:txBody>
          <a:bodyPr>
            <a:normAutofit/>
          </a:bodyPr>
          <a:lstStyle/>
          <a:p>
            <a:pPr algn="ctr"/>
            <a:r>
              <a:rPr lang="vi-VN" dirty="0">
                <a:solidFill>
                  <a:srgbClr val="002060"/>
                </a:solidFill>
                <a:effectLst>
                  <a:outerShdw blurRad="38100" dist="38100" dir="2700000" algn="tl">
                    <a:srgbClr val="000000">
                      <a:alpha val="43137"/>
                    </a:srgbClr>
                  </a:outerShdw>
                </a:effectLst>
              </a:rPr>
              <a:t>Khả năng nhìn của mắt có thể bị suy giảm do thiếu giữ gìn vệ sinh về mắt làm cho mắt mắc một số tật hoặc bệnh như tật cận thị, bệnh đau mắt hột, ...</a:t>
            </a:r>
          </a:p>
        </p:txBody>
      </p:sp>
      <p:sp>
        <p:nvSpPr>
          <p:cNvPr id="5" name="TextBox 4">
            <a:extLst>
              <a:ext uri="{FF2B5EF4-FFF2-40B4-BE49-F238E27FC236}">
                <a16:creationId xmlns:a16="http://schemas.microsoft.com/office/drawing/2014/main" id="{599B2F30-0DB4-4F49-B415-DF79C9257C68}"/>
              </a:ext>
            </a:extLst>
          </p:cNvPr>
          <p:cNvSpPr txBox="1"/>
          <p:nvPr/>
        </p:nvSpPr>
        <p:spPr>
          <a:xfrm>
            <a:off x="546100" y="1177080"/>
            <a:ext cx="6096000" cy="461665"/>
          </a:xfrm>
          <a:prstGeom prst="rect">
            <a:avLst/>
          </a:prstGeom>
          <a:noFill/>
        </p:spPr>
        <p:txBody>
          <a:bodyPr wrap="square">
            <a:spAutoFit/>
          </a:bodyPr>
          <a:lstStyle/>
          <a:p>
            <a:r>
              <a:rPr lang="vi-VN" sz="2400" dirty="0">
                <a:solidFill>
                  <a:srgbClr val="FF0000"/>
                </a:solidFill>
              </a:rPr>
              <a:t>I. </a:t>
            </a:r>
            <a:r>
              <a:rPr lang="vi-VN" sz="2400" dirty="0" err="1">
                <a:solidFill>
                  <a:srgbClr val="FF0000"/>
                </a:solidFill>
              </a:rPr>
              <a:t>Các</a:t>
            </a:r>
            <a:r>
              <a:rPr lang="vi-VN" sz="2400" dirty="0">
                <a:solidFill>
                  <a:srgbClr val="FF0000"/>
                </a:solidFill>
              </a:rPr>
              <a:t> </a:t>
            </a:r>
            <a:r>
              <a:rPr lang="vi-VN" sz="2400" dirty="0" err="1">
                <a:solidFill>
                  <a:srgbClr val="FF0000"/>
                </a:solidFill>
              </a:rPr>
              <a:t>tật</a:t>
            </a:r>
            <a:r>
              <a:rPr lang="vi-VN" sz="2400" dirty="0">
                <a:solidFill>
                  <a:srgbClr val="FF0000"/>
                </a:solidFill>
              </a:rPr>
              <a:t> </a:t>
            </a:r>
            <a:r>
              <a:rPr lang="vi-VN" sz="2400" dirty="0" err="1">
                <a:solidFill>
                  <a:srgbClr val="FF0000"/>
                </a:solidFill>
              </a:rPr>
              <a:t>của</a:t>
            </a:r>
            <a:r>
              <a:rPr lang="vi-VN" sz="2400" dirty="0">
                <a:solidFill>
                  <a:srgbClr val="FF0000"/>
                </a:solidFill>
              </a:rPr>
              <a:t> </a:t>
            </a:r>
            <a:r>
              <a:rPr lang="vi-VN" sz="2400" dirty="0" err="1">
                <a:solidFill>
                  <a:srgbClr val="FF0000"/>
                </a:solidFill>
              </a:rPr>
              <a:t>mắt</a:t>
            </a:r>
            <a:endParaRPr lang="en-US" sz="2400" dirty="0">
              <a:solidFill>
                <a:srgbClr val="FF0000"/>
              </a:solidFill>
            </a:endParaRPr>
          </a:p>
        </p:txBody>
      </p:sp>
      <p:cxnSp>
        <p:nvCxnSpPr>
          <p:cNvPr id="7" name="Straight Connector 6">
            <a:extLst>
              <a:ext uri="{FF2B5EF4-FFF2-40B4-BE49-F238E27FC236}">
                <a16:creationId xmlns:a16="http://schemas.microsoft.com/office/drawing/2014/main" id="{DC5DF25E-F1D9-4EB5-8505-35B660BE0A53}"/>
              </a:ext>
            </a:extLst>
          </p:cNvPr>
          <p:cNvCxnSpPr>
            <a:cxnSpLocks/>
          </p:cNvCxnSpPr>
          <p:nvPr/>
        </p:nvCxnSpPr>
        <p:spPr>
          <a:xfrm>
            <a:off x="6167718" y="1030941"/>
            <a:ext cx="134471" cy="519953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691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3">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6513"/>
            <a:ext cx="12192000" cy="1325563"/>
          </a:xfrm>
        </p:spPr>
        <p:txBody>
          <a:bodyPr/>
          <a:lstStyle/>
          <a:p>
            <a:pPr algn="ctr"/>
            <a:r>
              <a:rPr lang="vi-VN" b="1" dirty="0">
                <a:solidFill>
                  <a:srgbClr val="FFFF00"/>
                </a:solidFill>
                <a:effectLst>
                  <a:outerShdw blurRad="38100" dist="38100" dir="2700000" algn="tl">
                    <a:srgbClr val="000000">
                      <a:alpha val="43137"/>
                    </a:srgbClr>
                  </a:outerShdw>
                </a:effectLst>
              </a:rPr>
              <a:t>1. Cận thị</a:t>
            </a:r>
          </a:p>
        </p:txBody>
      </p:sp>
      <p:pic>
        <p:nvPicPr>
          <p:cNvPr id="3" name="Picture 2"/>
          <p:cNvPicPr>
            <a:picLocks noChangeAspect="1"/>
          </p:cNvPicPr>
          <p:nvPr/>
        </p:nvPicPr>
        <p:blipFill>
          <a:blip r:embed="rId3"/>
          <a:stretch>
            <a:fillRect/>
          </a:stretch>
        </p:blipFill>
        <p:spPr>
          <a:xfrm>
            <a:off x="1" y="1289050"/>
            <a:ext cx="6096000" cy="5568950"/>
          </a:xfrm>
          <a:prstGeom prst="rect">
            <a:avLst/>
          </a:prstGeom>
        </p:spPr>
      </p:pic>
      <p:pic>
        <p:nvPicPr>
          <p:cNvPr id="4" name="Picture 3"/>
          <p:cNvPicPr>
            <a:picLocks noChangeAspect="1"/>
          </p:cNvPicPr>
          <p:nvPr/>
        </p:nvPicPr>
        <p:blipFill>
          <a:blip r:embed="rId4"/>
          <a:stretch>
            <a:fillRect/>
          </a:stretch>
        </p:blipFill>
        <p:spPr>
          <a:xfrm>
            <a:off x="6096000" y="1289050"/>
            <a:ext cx="6095999" cy="2139950"/>
          </a:xfrm>
          <a:prstGeom prst="rect">
            <a:avLst/>
          </a:prstGeom>
        </p:spPr>
      </p:pic>
      <p:pic>
        <p:nvPicPr>
          <p:cNvPr id="5" name="Picture 4"/>
          <p:cNvPicPr>
            <a:picLocks noChangeAspect="1"/>
          </p:cNvPicPr>
          <p:nvPr/>
        </p:nvPicPr>
        <p:blipFill>
          <a:blip r:embed="rId5"/>
          <a:stretch>
            <a:fillRect/>
          </a:stretch>
        </p:blipFill>
        <p:spPr>
          <a:xfrm>
            <a:off x="6095999" y="3429000"/>
            <a:ext cx="6095999" cy="3429000"/>
          </a:xfrm>
          <a:prstGeom prst="rect">
            <a:avLst/>
          </a:prstGeom>
        </p:spPr>
      </p:pic>
    </p:spTree>
    <p:extLst>
      <p:ext uri="{BB962C8B-B14F-4D97-AF65-F5344CB8AC3E}">
        <p14:creationId xmlns:p14="http://schemas.microsoft.com/office/powerpoint/2010/main" val="3021640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6513"/>
            <a:ext cx="12192000" cy="1325563"/>
          </a:xfrm>
        </p:spPr>
        <p:txBody>
          <a:bodyPr/>
          <a:lstStyle/>
          <a:p>
            <a:pPr algn="ctr"/>
            <a:r>
              <a:rPr lang="vi-VN" b="1" dirty="0">
                <a:solidFill>
                  <a:srgbClr val="FFFF00"/>
                </a:solidFill>
                <a:effectLst>
                  <a:outerShdw blurRad="38100" dist="38100" dir="2700000" algn="tl">
                    <a:srgbClr val="000000">
                      <a:alpha val="43137"/>
                    </a:srgbClr>
                  </a:outerShdw>
                </a:effectLst>
              </a:rPr>
              <a:t>2. Viễn thị</a:t>
            </a:r>
          </a:p>
        </p:txBody>
      </p:sp>
      <p:pic>
        <p:nvPicPr>
          <p:cNvPr id="6" name="Picture 5"/>
          <p:cNvPicPr>
            <a:picLocks noChangeAspect="1"/>
          </p:cNvPicPr>
          <p:nvPr/>
        </p:nvPicPr>
        <p:blipFill>
          <a:blip r:embed="rId3"/>
          <a:stretch>
            <a:fillRect/>
          </a:stretch>
        </p:blipFill>
        <p:spPr>
          <a:xfrm>
            <a:off x="0" y="1289050"/>
            <a:ext cx="6095998" cy="5568950"/>
          </a:xfrm>
          <a:prstGeom prst="rect">
            <a:avLst/>
          </a:prstGeom>
        </p:spPr>
      </p:pic>
      <p:pic>
        <p:nvPicPr>
          <p:cNvPr id="7" name="Picture 6"/>
          <p:cNvPicPr>
            <a:picLocks noChangeAspect="1"/>
          </p:cNvPicPr>
          <p:nvPr/>
        </p:nvPicPr>
        <p:blipFill>
          <a:blip r:embed="rId4"/>
          <a:stretch>
            <a:fillRect/>
          </a:stretch>
        </p:blipFill>
        <p:spPr>
          <a:xfrm>
            <a:off x="6095998" y="1289050"/>
            <a:ext cx="6096000" cy="2139950"/>
          </a:xfrm>
          <a:prstGeom prst="rect">
            <a:avLst/>
          </a:prstGeom>
        </p:spPr>
      </p:pic>
      <p:pic>
        <p:nvPicPr>
          <p:cNvPr id="8" name="Picture 7"/>
          <p:cNvPicPr>
            <a:picLocks noChangeAspect="1"/>
          </p:cNvPicPr>
          <p:nvPr/>
        </p:nvPicPr>
        <p:blipFill>
          <a:blip r:embed="rId5"/>
          <a:stretch>
            <a:fillRect/>
          </a:stretch>
        </p:blipFill>
        <p:spPr>
          <a:xfrm>
            <a:off x="6096001" y="3429000"/>
            <a:ext cx="6095996" cy="3429000"/>
          </a:xfrm>
          <a:prstGeom prst="rect">
            <a:avLst/>
          </a:prstGeom>
        </p:spPr>
      </p:pic>
    </p:spTree>
    <p:extLst>
      <p:ext uri="{BB962C8B-B14F-4D97-AF65-F5344CB8AC3E}">
        <p14:creationId xmlns:p14="http://schemas.microsoft.com/office/powerpoint/2010/main" val="3261926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01988670"/>
              </p:ext>
            </p:extLst>
          </p:nvPr>
        </p:nvGraphicFramePr>
        <p:xfrm>
          <a:off x="-14519" y="887843"/>
          <a:ext cx="12192000" cy="6003477"/>
        </p:xfrm>
        <a:graphic>
          <a:graphicData uri="http://schemas.openxmlformats.org/drawingml/2006/table">
            <a:tbl>
              <a:tblPr firstRow="1" bandRow="1">
                <a:tableStyleId>{B301B821-A1FF-4177-AEE7-76D212191A09}</a:tableStyleId>
              </a:tblPr>
              <a:tblGrid>
                <a:gridCol w="2994212">
                  <a:extLst>
                    <a:ext uri="{9D8B030D-6E8A-4147-A177-3AD203B41FA5}">
                      <a16:colId xmlns:a16="http://schemas.microsoft.com/office/drawing/2014/main" val="3700985967"/>
                    </a:ext>
                  </a:extLst>
                </a:gridCol>
                <a:gridCol w="3101788">
                  <a:extLst>
                    <a:ext uri="{9D8B030D-6E8A-4147-A177-3AD203B41FA5}">
                      <a16:colId xmlns:a16="http://schemas.microsoft.com/office/drawing/2014/main" val="2514178144"/>
                    </a:ext>
                  </a:extLst>
                </a:gridCol>
                <a:gridCol w="3048000">
                  <a:extLst>
                    <a:ext uri="{9D8B030D-6E8A-4147-A177-3AD203B41FA5}">
                      <a16:colId xmlns:a16="http://schemas.microsoft.com/office/drawing/2014/main" val="3863440067"/>
                    </a:ext>
                  </a:extLst>
                </a:gridCol>
                <a:gridCol w="3048000">
                  <a:extLst>
                    <a:ext uri="{9D8B030D-6E8A-4147-A177-3AD203B41FA5}">
                      <a16:colId xmlns:a16="http://schemas.microsoft.com/office/drawing/2014/main" val="443056049"/>
                    </a:ext>
                  </a:extLst>
                </a:gridCol>
              </a:tblGrid>
              <a:tr h="1393293">
                <a:tc>
                  <a:txBody>
                    <a:bodyPr/>
                    <a:lstStyle/>
                    <a:p>
                      <a:pPr algn="ctr"/>
                      <a:r>
                        <a:rPr lang="vi-VN" sz="2500" dirty="0"/>
                        <a:t>Các</a:t>
                      </a:r>
                      <a:r>
                        <a:rPr lang="vi-VN" sz="2500" baseline="0" dirty="0"/>
                        <a:t> tật của mắt</a:t>
                      </a:r>
                      <a:endParaRPr lang="vi-VN" sz="25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500" dirty="0"/>
                        <a:t>Khái</a:t>
                      </a:r>
                      <a:r>
                        <a:rPr lang="vi-VN" sz="2500" baseline="0" dirty="0"/>
                        <a:t> niệm</a:t>
                      </a:r>
                      <a:endParaRPr lang="vi-VN" sz="25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500" dirty="0"/>
                        <a:t>Nguyên</a:t>
                      </a:r>
                      <a:r>
                        <a:rPr lang="vi-VN" sz="2500" baseline="0" dirty="0"/>
                        <a:t> nhân</a:t>
                      </a:r>
                      <a:endParaRPr lang="vi-VN" sz="25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500" dirty="0"/>
                        <a:t>Cách</a:t>
                      </a:r>
                      <a:r>
                        <a:rPr lang="vi-VN" sz="2500" baseline="0" dirty="0"/>
                        <a:t> khắc phục</a:t>
                      </a:r>
                      <a:endParaRPr lang="vi-VN" sz="25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6382766"/>
                  </a:ext>
                </a:extLst>
              </a:tr>
              <a:tr h="2192589">
                <a:tc>
                  <a:txBody>
                    <a:bodyPr/>
                    <a:lstStyle/>
                    <a:p>
                      <a:pPr algn="ctr"/>
                      <a:endParaRPr lang="vi-VN" sz="25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vi-VN" sz="25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500" dirty="0">
                          <a:solidFill>
                            <a:srgbClr val="FFFF00"/>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vi-VN" sz="25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9546101"/>
                  </a:ext>
                </a:extLst>
              </a:tr>
              <a:tr h="2417595">
                <a:tc>
                  <a:txBody>
                    <a:bodyPr/>
                    <a:lstStyle/>
                    <a:p>
                      <a:pPr algn="ctr"/>
                      <a:endParaRPr lang="vi-VN" sz="25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vi-VN" sz="25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vi-VN" sz="25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vi-VN" sz="25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7234309"/>
                  </a:ext>
                </a:extLst>
              </a:tr>
            </a:tbl>
          </a:graphicData>
        </a:graphic>
      </p:graphicFrame>
      <p:sp>
        <p:nvSpPr>
          <p:cNvPr id="7" name="Content Placeholder 2"/>
          <p:cNvSpPr>
            <a:spLocks noGrp="1"/>
          </p:cNvSpPr>
          <p:nvPr>
            <p:ph idx="1"/>
          </p:nvPr>
        </p:nvSpPr>
        <p:spPr>
          <a:xfrm>
            <a:off x="1" y="1710024"/>
            <a:ext cx="3033486" cy="2513634"/>
          </a:xfrm>
        </p:spPr>
        <p:txBody>
          <a:bodyPr anchor="ctr"/>
          <a:lstStyle/>
          <a:p>
            <a:pPr marL="0" indent="0" algn="ctr">
              <a:buNone/>
            </a:pPr>
            <a:r>
              <a:rPr lang="vi-VN" b="1" dirty="0">
                <a:solidFill>
                  <a:srgbClr val="FF0000"/>
                </a:solidFill>
                <a:effectLst>
                  <a:outerShdw blurRad="38100" dist="38100" dir="2700000" algn="tl">
                    <a:srgbClr val="000000">
                      <a:alpha val="43137"/>
                    </a:srgbClr>
                  </a:outerShdw>
                </a:effectLst>
              </a:rPr>
              <a:t>1. Cận thị</a:t>
            </a:r>
          </a:p>
        </p:txBody>
      </p:sp>
      <p:sp>
        <p:nvSpPr>
          <p:cNvPr id="8" name="Content Placeholder 2"/>
          <p:cNvSpPr txBox="1">
            <a:spLocks/>
          </p:cNvSpPr>
          <p:nvPr/>
        </p:nvSpPr>
        <p:spPr>
          <a:xfrm>
            <a:off x="-1" y="4223657"/>
            <a:ext cx="3033486" cy="263434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vi-VN" b="1" dirty="0">
                <a:solidFill>
                  <a:srgbClr val="FF0000"/>
                </a:solidFill>
                <a:effectLst>
                  <a:outerShdw blurRad="38100" dist="38100" dir="2700000" algn="tl">
                    <a:srgbClr val="000000">
                      <a:alpha val="43137"/>
                    </a:srgbClr>
                  </a:outerShdw>
                </a:effectLst>
              </a:rPr>
              <a:t>2. Viễn thị</a:t>
            </a:r>
          </a:p>
        </p:txBody>
      </p:sp>
      <p:sp>
        <p:nvSpPr>
          <p:cNvPr id="9" name="Content Placeholder 2"/>
          <p:cNvSpPr txBox="1">
            <a:spLocks/>
          </p:cNvSpPr>
          <p:nvPr/>
        </p:nvSpPr>
        <p:spPr>
          <a:xfrm>
            <a:off x="6212536" y="4730489"/>
            <a:ext cx="3048005" cy="222324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Char char="-"/>
            </a:pPr>
            <a:r>
              <a:rPr lang="vi-VN" sz="2400" i="1" dirty="0">
                <a:solidFill>
                  <a:srgbClr val="0070C0"/>
                </a:solidFill>
                <a:effectLst>
                  <a:outerShdw blurRad="38100" dist="38100" dir="2700000" algn="tl">
                    <a:srgbClr val="000000">
                      <a:alpha val="43137"/>
                    </a:srgbClr>
                  </a:outerShdw>
                </a:effectLst>
              </a:rPr>
              <a:t>Bẩm sinh: cầu mắt ngắn</a:t>
            </a:r>
          </a:p>
          <a:p>
            <a:pPr>
              <a:buFontTx/>
              <a:buChar char="-"/>
            </a:pPr>
            <a:r>
              <a:rPr lang="vi-VN" sz="2400" i="1" dirty="0">
                <a:solidFill>
                  <a:srgbClr val="0070C0"/>
                </a:solidFill>
                <a:effectLst>
                  <a:outerShdw blurRad="38100" dist="38100" dir="2700000" algn="tl">
                    <a:srgbClr val="000000">
                      <a:alpha val="43137"/>
                    </a:srgbClr>
                  </a:outerShdw>
                </a:effectLst>
              </a:rPr>
              <a:t>Thể thủy tinh bị lão hóa mất khả năng điều tiết (ở người già)</a:t>
            </a:r>
          </a:p>
        </p:txBody>
      </p:sp>
      <p:sp>
        <p:nvSpPr>
          <p:cNvPr id="10" name="Content Placeholder 2"/>
          <p:cNvSpPr txBox="1">
            <a:spLocks/>
          </p:cNvSpPr>
          <p:nvPr/>
        </p:nvSpPr>
        <p:spPr>
          <a:xfrm>
            <a:off x="9101717" y="4700910"/>
            <a:ext cx="3033487" cy="263434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Char char="-"/>
            </a:pPr>
            <a:r>
              <a:rPr lang="vi-VN" sz="2400" i="1" dirty="0">
                <a:solidFill>
                  <a:srgbClr val="0070C0"/>
                </a:solidFill>
                <a:effectLst>
                  <a:outerShdw blurRad="38100" dist="38100" dir="2700000" algn="tl">
                    <a:srgbClr val="000000">
                      <a:alpha val="43137"/>
                    </a:srgbClr>
                  </a:outerShdw>
                </a:effectLst>
              </a:rPr>
              <a:t>Đeo kính viễn (kính mặt lồi)</a:t>
            </a:r>
          </a:p>
        </p:txBody>
      </p:sp>
      <p:sp>
        <p:nvSpPr>
          <p:cNvPr id="11" name="Content Placeholder 2"/>
          <p:cNvSpPr txBox="1">
            <a:spLocks/>
          </p:cNvSpPr>
          <p:nvPr/>
        </p:nvSpPr>
        <p:spPr>
          <a:xfrm>
            <a:off x="5814677" y="2154439"/>
            <a:ext cx="3445864" cy="2361234"/>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Char char="-"/>
            </a:pPr>
            <a:r>
              <a:rPr lang="vi-VN" sz="2400" i="1" dirty="0">
                <a:solidFill>
                  <a:srgbClr val="0070C0"/>
                </a:solidFill>
                <a:effectLst>
                  <a:outerShdw blurRad="38100" dist="38100" dir="2700000" algn="tl">
                    <a:srgbClr val="000000">
                      <a:alpha val="43137"/>
                    </a:srgbClr>
                  </a:outerShdw>
                </a:effectLst>
              </a:rPr>
              <a:t>Bảm sinh: cầu mắt dài</a:t>
            </a:r>
          </a:p>
          <a:p>
            <a:pPr>
              <a:buFontTx/>
              <a:buChar char="-"/>
            </a:pPr>
            <a:r>
              <a:rPr lang="vi-VN" sz="2400" i="1" dirty="0">
                <a:solidFill>
                  <a:srgbClr val="0070C0"/>
                </a:solidFill>
                <a:effectLst>
                  <a:outerShdw blurRad="38100" dist="38100" dir="2700000" algn="tl">
                    <a:srgbClr val="000000">
                      <a:alpha val="43137"/>
                    </a:srgbClr>
                  </a:outerShdw>
                </a:effectLst>
              </a:rPr>
              <a:t>Thể thủy tinh quá phồng do không giữ đúng khoản cách khi đọc sách (đọc quá gần) </a:t>
            </a:r>
          </a:p>
        </p:txBody>
      </p:sp>
      <p:sp>
        <p:nvSpPr>
          <p:cNvPr id="12" name="Content Placeholder 2"/>
          <p:cNvSpPr txBox="1">
            <a:spLocks/>
          </p:cNvSpPr>
          <p:nvPr/>
        </p:nvSpPr>
        <p:spPr>
          <a:xfrm>
            <a:off x="9158514" y="1862424"/>
            <a:ext cx="3033486" cy="236123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Char char="-"/>
            </a:pPr>
            <a:r>
              <a:rPr lang="vi-VN" i="1" dirty="0">
                <a:solidFill>
                  <a:srgbClr val="0070C0"/>
                </a:solidFill>
                <a:effectLst>
                  <a:outerShdw blurRad="38100" dist="38100" dir="2700000" algn="tl">
                    <a:srgbClr val="000000">
                      <a:alpha val="43137"/>
                    </a:srgbClr>
                  </a:outerShdw>
                </a:effectLst>
              </a:rPr>
              <a:t>Đeo kính cận (kính mặt lõm)</a:t>
            </a:r>
          </a:p>
        </p:txBody>
      </p:sp>
      <p:sp>
        <p:nvSpPr>
          <p:cNvPr id="13" name="Content Placeholder 2"/>
          <p:cNvSpPr txBox="1">
            <a:spLocks/>
          </p:cNvSpPr>
          <p:nvPr/>
        </p:nvSpPr>
        <p:spPr>
          <a:xfrm>
            <a:off x="3018969" y="1818118"/>
            <a:ext cx="3077025" cy="236123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Char char="-"/>
            </a:pPr>
            <a:r>
              <a:rPr lang="vi-VN" i="1" dirty="0">
                <a:solidFill>
                  <a:srgbClr val="0070C0"/>
                </a:solidFill>
                <a:effectLst>
                  <a:outerShdw blurRad="38100" dist="38100" dir="2700000" algn="tl">
                    <a:srgbClr val="000000">
                      <a:alpha val="43137"/>
                    </a:srgbClr>
                  </a:outerShdw>
                </a:effectLst>
              </a:rPr>
              <a:t>Là tật mà mắt chỉ có khả năng nhìn gần.</a:t>
            </a:r>
          </a:p>
        </p:txBody>
      </p:sp>
      <p:sp>
        <p:nvSpPr>
          <p:cNvPr id="14" name="Content Placeholder 2"/>
          <p:cNvSpPr txBox="1">
            <a:spLocks/>
          </p:cNvSpPr>
          <p:nvPr/>
        </p:nvSpPr>
        <p:spPr>
          <a:xfrm>
            <a:off x="3018966" y="4974334"/>
            <a:ext cx="3062515" cy="208749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vi-VN" sz="2400" i="1" dirty="0">
                <a:solidFill>
                  <a:srgbClr val="0070C0"/>
                </a:solidFill>
                <a:effectLst>
                  <a:outerShdw blurRad="38100" dist="38100" dir="2700000" algn="tl">
                    <a:srgbClr val="000000">
                      <a:alpha val="43137"/>
                    </a:srgbClr>
                  </a:outerShdw>
                </a:effectLst>
              </a:rPr>
              <a:t>- Là tật mà mắt chỉ có khả năng nhìn xa</a:t>
            </a:r>
            <a:r>
              <a:rPr lang="vi-VN" sz="2400" i="1" dirty="0">
                <a:solidFill>
                  <a:srgbClr val="00B0F0"/>
                </a:solidFill>
                <a:effectLst>
                  <a:outerShdw blurRad="38100" dist="38100" dir="2700000" algn="tl">
                    <a:srgbClr val="000000">
                      <a:alpha val="43137"/>
                    </a:srgbClr>
                  </a:outerShdw>
                </a:effectLst>
              </a:rPr>
              <a:t>.</a:t>
            </a:r>
          </a:p>
        </p:txBody>
      </p:sp>
      <p:sp>
        <p:nvSpPr>
          <p:cNvPr id="3" name="Title 2">
            <a:extLst>
              <a:ext uri="{FF2B5EF4-FFF2-40B4-BE49-F238E27FC236}">
                <a16:creationId xmlns:a16="http://schemas.microsoft.com/office/drawing/2014/main" id="{B1B057AE-864F-460C-B7B1-BEE9BFC216FE}"/>
              </a:ext>
            </a:extLst>
          </p:cNvPr>
          <p:cNvSpPr>
            <a:spLocks noGrp="1"/>
          </p:cNvSpPr>
          <p:nvPr>
            <p:ph type="title"/>
          </p:nvPr>
        </p:nvSpPr>
        <p:spPr>
          <a:xfrm>
            <a:off x="1676399" y="-284657"/>
            <a:ext cx="10515600" cy="1325563"/>
          </a:xfrm>
        </p:spPr>
        <p:txBody>
          <a:bodyPr/>
          <a:lstStyle/>
          <a:p>
            <a:r>
              <a:rPr lang="vi-VN" sz="5400" b="1" u="sng" dirty="0" err="1">
                <a:solidFill>
                  <a:srgbClr val="FF0000"/>
                </a:solidFill>
              </a:rPr>
              <a:t>Bài</a:t>
            </a:r>
            <a:r>
              <a:rPr lang="vi-VN" sz="5400" b="1" u="sng" dirty="0">
                <a:solidFill>
                  <a:srgbClr val="FF0000"/>
                </a:solidFill>
              </a:rPr>
              <a:t> 50</a:t>
            </a:r>
            <a:r>
              <a:rPr lang="vi-VN" sz="5400" b="1" dirty="0">
                <a:solidFill>
                  <a:srgbClr val="FF0000"/>
                </a:solidFill>
              </a:rPr>
              <a:t>: </a:t>
            </a:r>
            <a:r>
              <a:rPr lang="vi-VN" sz="5400" b="1" dirty="0" err="1">
                <a:solidFill>
                  <a:srgbClr val="FF0000"/>
                </a:solidFill>
              </a:rPr>
              <a:t>Vệ</a:t>
            </a:r>
            <a:r>
              <a:rPr lang="vi-VN" sz="5400" b="1" dirty="0">
                <a:solidFill>
                  <a:srgbClr val="FF0000"/>
                </a:solidFill>
              </a:rPr>
              <a:t> sinh </a:t>
            </a:r>
            <a:r>
              <a:rPr lang="vi-VN" sz="5400" b="1" dirty="0" err="1">
                <a:solidFill>
                  <a:srgbClr val="FF0000"/>
                </a:solidFill>
              </a:rPr>
              <a:t>mắt</a:t>
            </a:r>
            <a:endParaRPr lang="en-US" dirty="0"/>
          </a:p>
        </p:txBody>
      </p:sp>
      <p:sp>
        <p:nvSpPr>
          <p:cNvPr id="15" name="TextBox 14">
            <a:extLst>
              <a:ext uri="{FF2B5EF4-FFF2-40B4-BE49-F238E27FC236}">
                <a16:creationId xmlns:a16="http://schemas.microsoft.com/office/drawing/2014/main" id="{B49ABC8C-69CF-42FC-9F56-F826111A23BE}"/>
              </a:ext>
            </a:extLst>
          </p:cNvPr>
          <p:cNvSpPr txBox="1"/>
          <p:nvPr/>
        </p:nvSpPr>
        <p:spPr>
          <a:xfrm>
            <a:off x="177053" y="658243"/>
            <a:ext cx="6109446" cy="400110"/>
          </a:xfrm>
          <a:prstGeom prst="rect">
            <a:avLst/>
          </a:prstGeom>
          <a:noFill/>
        </p:spPr>
        <p:txBody>
          <a:bodyPr wrap="square">
            <a:spAutoFit/>
          </a:bodyPr>
          <a:lstStyle/>
          <a:p>
            <a:r>
              <a:rPr lang="vi-VN" sz="2000" b="1" dirty="0">
                <a:solidFill>
                  <a:srgbClr val="FF0000"/>
                </a:solidFill>
              </a:rPr>
              <a:t>I. </a:t>
            </a:r>
            <a:r>
              <a:rPr lang="vi-VN" sz="2000" b="1" dirty="0" err="1">
                <a:solidFill>
                  <a:srgbClr val="FF0000"/>
                </a:solidFill>
              </a:rPr>
              <a:t>Các</a:t>
            </a:r>
            <a:r>
              <a:rPr lang="vi-VN" sz="2000" b="1" dirty="0">
                <a:solidFill>
                  <a:srgbClr val="FF0000"/>
                </a:solidFill>
              </a:rPr>
              <a:t> </a:t>
            </a:r>
            <a:r>
              <a:rPr lang="vi-VN" sz="2000" b="1" dirty="0" err="1">
                <a:solidFill>
                  <a:srgbClr val="FF0000"/>
                </a:solidFill>
              </a:rPr>
              <a:t>tật</a:t>
            </a:r>
            <a:r>
              <a:rPr lang="vi-VN" sz="2000" b="1" dirty="0">
                <a:solidFill>
                  <a:srgbClr val="FF0000"/>
                </a:solidFill>
              </a:rPr>
              <a:t> </a:t>
            </a:r>
            <a:r>
              <a:rPr lang="vi-VN" sz="2000" b="1" dirty="0" err="1">
                <a:solidFill>
                  <a:srgbClr val="FF0000"/>
                </a:solidFill>
              </a:rPr>
              <a:t>của</a:t>
            </a:r>
            <a:r>
              <a:rPr lang="vi-VN" sz="2000" b="1" dirty="0">
                <a:solidFill>
                  <a:srgbClr val="FF0000"/>
                </a:solidFill>
              </a:rPr>
              <a:t> </a:t>
            </a:r>
            <a:r>
              <a:rPr lang="vi-VN" sz="2000" b="1" dirty="0" err="1">
                <a:solidFill>
                  <a:srgbClr val="FF0000"/>
                </a:solidFill>
              </a:rPr>
              <a:t>mắt</a:t>
            </a:r>
            <a:endParaRPr lang="en-US" sz="2000" b="1" dirty="0">
              <a:solidFill>
                <a:srgbClr val="FF0000"/>
              </a:solidFill>
            </a:endParaRPr>
          </a:p>
        </p:txBody>
      </p:sp>
    </p:spTree>
    <p:extLst>
      <p:ext uri="{BB962C8B-B14F-4D97-AF65-F5344CB8AC3E}">
        <p14:creationId xmlns:p14="http://schemas.microsoft.com/office/powerpoint/2010/main" val="1128165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30414" y="1900122"/>
            <a:ext cx="9144000" cy="1641490"/>
          </a:xfrm>
        </p:spPr>
        <p:txBody>
          <a:bodyPr>
            <a:normAutofit/>
          </a:bodyPr>
          <a:lstStyle/>
          <a:p>
            <a:r>
              <a:rPr lang="vi-VN" sz="3200" dirty="0">
                <a:solidFill>
                  <a:srgbClr val="FF0000"/>
                </a:solidFill>
              </a:rPr>
              <a:t>II. Bệnh về mắt</a:t>
            </a:r>
          </a:p>
        </p:txBody>
      </p:sp>
      <p:sp>
        <p:nvSpPr>
          <p:cNvPr id="5" name="Title 1"/>
          <p:cNvSpPr>
            <a:spLocks noGrp="1"/>
          </p:cNvSpPr>
          <p:nvPr>
            <p:ph type="subTitle" idx="1"/>
          </p:nvPr>
        </p:nvSpPr>
        <p:spPr>
          <a:xfrm>
            <a:off x="-705327" y="134686"/>
            <a:ext cx="9144000" cy="754025"/>
          </a:xfrm>
        </p:spPr>
        <p:txBody>
          <a:bodyPr anchor="ctr">
            <a:noAutofit/>
          </a:bodyPr>
          <a:lstStyle/>
          <a:p>
            <a:pPr algn="ctr"/>
            <a:r>
              <a:rPr lang="vi-VN" sz="6000" b="1" u="sng" dirty="0">
                <a:solidFill>
                  <a:srgbClr val="FF0000"/>
                </a:solidFill>
              </a:rPr>
              <a:t>Bài 50</a:t>
            </a:r>
            <a:r>
              <a:rPr lang="vi-VN" sz="6000" b="1" dirty="0">
                <a:solidFill>
                  <a:srgbClr val="FF0000"/>
                </a:solidFill>
              </a:rPr>
              <a:t>: Vệ sinh mắt</a:t>
            </a:r>
          </a:p>
        </p:txBody>
      </p:sp>
      <p:sp>
        <p:nvSpPr>
          <p:cNvPr id="6" name="TextBox 5">
            <a:extLst>
              <a:ext uri="{FF2B5EF4-FFF2-40B4-BE49-F238E27FC236}">
                <a16:creationId xmlns:a16="http://schemas.microsoft.com/office/drawing/2014/main" id="{BFFAC56E-F4DD-4F70-A9A7-6F0AC7746D6D}"/>
              </a:ext>
            </a:extLst>
          </p:cNvPr>
          <p:cNvSpPr txBox="1"/>
          <p:nvPr/>
        </p:nvSpPr>
        <p:spPr>
          <a:xfrm>
            <a:off x="630414" y="1402087"/>
            <a:ext cx="8169088" cy="461665"/>
          </a:xfrm>
          <a:prstGeom prst="rect">
            <a:avLst/>
          </a:prstGeom>
          <a:noFill/>
        </p:spPr>
        <p:txBody>
          <a:bodyPr wrap="square">
            <a:spAutoFit/>
          </a:bodyPr>
          <a:lstStyle/>
          <a:p>
            <a:r>
              <a:rPr lang="vi-VN" sz="2400" b="1" dirty="0">
                <a:solidFill>
                  <a:srgbClr val="FF0000"/>
                </a:solidFill>
              </a:rPr>
              <a:t>I. </a:t>
            </a:r>
            <a:r>
              <a:rPr lang="vi-VN" sz="2400" b="1" dirty="0" err="1">
                <a:solidFill>
                  <a:srgbClr val="FF0000"/>
                </a:solidFill>
              </a:rPr>
              <a:t>Các</a:t>
            </a:r>
            <a:r>
              <a:rPr lang="vi-VN" sz="2400" b="1" dirty="0">
                <a:solidFill>
                  <a:srgbClr val="FF0000"/>
                </a:solidFill>
              </a:rPr>
              <a:t> </a:t>
            </a:r>
            <a:r>
              <a:rPr lang="vi-VN" sz="2400" b="1" dirty="0" err="1">
                <a:solidFill>
                  <a:srgbClr val="FF0000"/>
                </a:solidFill>
              </a:rPr>
              <a:t>tật</a:t>
            </a:r>
            <a:r>
              <a:rPr lang="vi-VN" sz="2400" b="1" dirty="0">
                <a:solidFill>
                  <a:srgbClr val="FF0000"/>
                </a:solidFill>
              </a:rPr>
              <a:t> </a:t>
            </a:r>
            <a:r>
              <a:rPr lang="vi-VN" sz="2400" b="1" dirty="0" err="1">
                <a:solidFill>
                  <a:srgbClr val="FF0000"/>
                </a:solidFill>
              </a:rPr>
              <a:t>của</a:t>
            </a:r>
            <a:r>
              <a:rPr lang="vi-VN" sz="2400" b="1" dirty="0">
                <a:solidFill>
                  <a:srgbClr val="FF0000"/>
                </a:solidFill>
              </a:rPr>
              <a:t> </a:t>
            </a:r>
            <a:r>
              <a:rPr lang="vi-VN" sz="2400" b="1" dirty="0" err="1">
                <a:solidFill>
                  <a:srgbClr val="FF0000"/>
                </a:solidFill>
              </a:rPr>
              <a:t>mắt</a:t>
            </a:r>
            <a:endParaRPr lang="en-US" sz="2400" b="1" dirty="0">
              <a:solidFill>
                <a:srgbClr val="FF0000"/>
              </a:solidFill>
            </a:endParaRPr>
          </a:p>
        </p:txBody>
      </p:sp>
    </p:spTree>
    <p:extLst>
      <p:ext uri="{BB962C8B-B14F-4D97-AF65-F5344CB8AC3E}">
        <p14:creationId xmlns:p14="http://schemas.microsoft.com/office/powerpoint/2010/main" val="3246449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36513"/>
            <a:ext cx="12191997" cy="1325563"/>
          </a:xfrm>
        </p:spPr>
        <p:txBody>
          <a:bodyPr/>
          <a:lstStyle/>
          <a:p>
            <a:pPr algn="ctr"/>
            <a:r>
              <a:rPr lang="vi-VN" b="1" dirty="0">
                <a:solidFill>
                  <a:srgbClr val="00B0F0"/>
                </a:solidFill>
                <a:effectLst>
                  <a:outerShdw blurRad="38100" dist="38100" dir="2700000" algn="tl">
                    <a:srgbClr val="000000">
                      <a:alpha val="43137"/>
                    </a:srgbClr>
                  </a:outerShdw>
                </a:effectLst>
              </a:rPr>
              <a:t>1. Bệnh đau mắt hột</a:t>
            </a:r>
          </a:p>
        </p:txBody>
      </p:sp>
      <p:pic>
        <p:nvPicPr>
          <p:cNvPr id="3" name="Picture 2"/>
          <p:cNvPicPr>
            <a:picLocks noChangeAspect="1"/>
          </p:cNvPicPr>
          <p:nvPr/>
        </p:nvPicPr>
        <p:blipFill>
          <a:blip r:embed="rId3"/>
          <a:stretch>
            <a:fillRect/>
          </a:stretch>
        </p:blipFill>
        <p:spPr>
          <a:xfrm>
            <a:off x="0" y="1289050"/>
            <a:ext cx="6095999" cy="5568950"/>
          </a:xfrm>
          <a:prstGeom prst="rect">
            <a:avLst/>
          </a:prstGeom>
        </p:spPr>
      </p:pic>
      <p:pic>
        <p:nvPicPr>
          <p:cNvPr id="4" name="Picture 3"/>
          <p:cNvPicPr>
            <a:picLocks noChangeAspect="1"/>
          </p:cNvPicPr>
          <p:nvPr/>
        </p:nvPicPr>
        <p:blipFill>
          <a:blip r:embed="rId4"/>
          <a:stretch>
            <a:fillRect/>
          </a:stretch>
        </p:blipFill>
        <p:spPr>
          <a:xfrm>
            <a:off x="6096000" y="1289050"/>
            <a:ext cx="6095996" cy="5568950"/>
          </a:xfrm>
          <a:prstGeom prst="rect">
            <a:avLst/>
          </a:prstGeom>
        </p:spPr>
      </p:pic>
    </p:spTree>
    <p:extLst>
      <p:ext uri="{BB962C8B-B14F-4D97-AF65-F5344CB8AC3E}">
        <p14:creationId xmlns:p14="http://schemas.microsoft.com/office/powerpoint/2010/main" val="1260381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725714"/>
          </a:xfrm>
        </p:spPr>
        <p:style>
          <a:lnRef idx="0">
            <a:schemeClr val="accent2"/>
          </a:lnRef>
          <a:fillRef idx="3">
            <a:schemeClr val="accent2"/>
          </a:fillRef>
          <a:effectRef idx="3">
            <a:schemeClr val="accent2"/>
          </a:effectRef>
          <a:fontRef idx="minor">
            <a:schemeClr val="lt1"/>
          </a:fontRef>
        </p:style>
        <p:txBody>
          <a:bodyPr>
            <a:normAutofit fontScale="90000"/>
          </a:bodyPr>
          <a:lstStyle/>
          <a:p>
            <a:pPr algn="ctr"/>
            <a:r>
              <a:rPr lang="vi-VN" b="1" dirty="0">
                <a:solidFill>
                  <a:srgbClr val="00B0F0"/>
                </a:solidFill>
                <a:effectLst>
                  <a:outerShdw blurRad="38100" dist="38100" dir="2700000" algn="tl">
                    <a:srgbClr val="000000">
                      <a:alpha val="43137"/>
                    </a:srgbClr>
                  </a:outerShdw>
                </a:effectLst>
              </a:rPr>
              <a:t>1. Bệnh đau mắt hột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67278785"/>
              </p:ext>
            </p:extLst>
          </p:nvPr>
        </p:nvGraphicFramePr>
        <p:xfrm>
          <a:off x="0" y="725488"/>
          <a:ext cx="12192000" cy="6132510"/>
        </p:xfrm>
        <a:graphic>
          <a:graphicData uri="http://schemas.openxmlformats.org/drawingml/2006/table">
            <a:tbl>
              <a:tblPr firstRow="1" bandRow="1">
                <a:tableStyleId>{5DA37D80-6434-44D0-A028-1B22A696006F}</a:tableStyleId>
              </a:tblPr>
              <a:tblGrid>
                <a:gridCol w="2510971">
                  <a:extLst>
                    <a:ext uri="{9D8B030D-6E8A-4147-A177-3AD203B41FA5}">
                      <a16:colId xmlns:a16="http://schemas.microsoft.com/office/drawing/2014/main" val="2923761720"/>
                    </a:ext>
                  </a:extLst>
                </a:gridCol>
                <a:gridCol w="9681029">
                  <a:extLst>
                    <a:ext uri="{9D8B030D-6E8A-4147-A177-3AD203B41FA5}">
                      <a16:colId xmlns:a16="http://schemas.microsoft.com/office/drawing/2014/main" val="3804633960"/>
                    </a:ext>
                  </a:extLst>
                </a:gridCol>
              </a:tblGrid>
              <a:tr h="1226502">
                <a:tc>
                  <a:txBody>
                    <a:bodyPr/>
                    <a:lstStyle/>
                    <a:p>
                      <a:pPr marL="342900" indent="-342900" algn="ctr">
                        <a:buFontTx/>
                        <a:buChar char="-"/>
                      </a:pPr>
                      <a:r>
                        <a:rPr lang="vi-VN" sz="2500" b="1" baseline="0" dirty="0"/>
                        <a:t>Nguyên nhân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endParaRPr lang="vi-VN" sz="25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3451330"/>
                  </a:ext>
                </a:extLst>
              </a:tr>
              <a:tr h="1226502">
                <a:tc>
                  <a:txBody>
                    <a:bodyPr/>
                    <a:lstStyle/>
                    <a:p>
                      <a:pPr marL="342900" indent="-342900" algn="ctr">
                        <a:buFontTx/>
                        <a:buChar char="-"/>
                      </a:pPr>
                      <a:r>
                        <a:rPr lang="vi-VN" sz="2500" b="1" dirty="0"/>
                        <a:t>Đường</a:t>
                      </a:r>
                      <a:r>
                        <a:rPr lang="vi-VN" sz="2500" b="1" baseline="0" dirty="0"/>
                        <a:t> lây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endParaRPr lang="vi-VN" sz="25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0541928"/>
                  </a:ext>
                </a:extLst>
              </a:tr>
              <a:tr h="1226502">
                <a:tc>
                  <a:txBody>
                    <a:bodyPr/>
                    <a:lstStyle/>
                    <a:p>
                      <a:pPr marL="342900" indent="-342900" algn="ctr">
                        <a:buFontTx/>
                        <a:buChar char="-"/>
                      </a:pPr>
                      <a:r>
                        <a:rPr lang="vi-VN" sz="2500" b="1" dirty="0"/>
                        <a:t>Triệu</a:t>
                      </a:r>
                      <a:r>
                        <a:rPr lang="vi-VN" sz="2500" b="1" baseline="0" dirty="0"/>
                        <a:t> chứng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endParaRPr lang="vi-VN" sz="25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6575891"/>
                  </a:ext>
                </a:extLst>
              </a:tr>
              <a:tr h="1226502">
                <a:tc>
                  <a:txBody>
                    <a:bodyPr/>
                    <a:lstStyle/>
                    <a:p>
                      <a:pPr marL="342900" indent="-342900" algn="ctr">
                        <a:buFontTx/>
                        <a:buChar char="-"/>
                      </a:pPr>
                      <a:r>
                        <a:rPr lang="vi-VN" sz="2500" b="1" dirty="0"/>
                        <a:t>Hậu</a:t>
                      </a:r>
                      <a:r>
                        <a:rPr lang="vi-VN" sz="2500" b="1" baseline="0" dirty="0"/>
                        <a:t> quả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endParaRPr lang="vi-VN" sz="25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116020"/>
                  </a:ext>
                </a:extLst>
              </a:tr>
              <a:tr h="1226502">
                <a:tc>
                  <a:txBody>
                    <a:bodyPr/>
                    <a:lstStyle/>
                    <a:p>
                      <a:pPr algn="ctr"/>
                      <a:r>
                        <a:rPr lang="vi-VN" sz="2500" b="1" dirty="0"/>
                        <a:t>- Cách</a:t>
                      </a:r>
                      <a:r>
                        <a:rPr lang="vi-VN" sz="2500" b="1" baseline="0" dirty="0"/>
                        <a:t> phòng tránh</a:t>
                      </a:r>
                      <a:endParaRPr lang="vi-VN" sz="25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endParaRPr lang="vi-VN" sz="25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4983662"/>
                  </a:ext>
                </a:extLst>
              </a:tr>
            </a:tbl>
          </a:graphicData>
        </a:graphic>
      </p:graphicFrame>
      <p:sp>
        <p:nvSpPr>
          <p:cNvPr id="5" name="Content Placeholder 2"/>
          <p:cNvSpPr txBox="1">
            <a:spLocks/>
          </p:cNvSpPr>
          <p:nvPr/>
        </p:nvSpPr>
        <p:spPr>
          <a:xfrm>
            <a:off x="2496458" y="725489"/>
            <a:ext cx="9695542" cy="1219426"/>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Char char="-"/>
            </a:pPr>
            <a:r>
              <a:rPr lang="vi-VN" i="1" dirty="0">
                <a:solidFill>
                  <a:srgbClr val="FFC000"/>
                </a:solidFill>
                <a:effectLst>
                  <a:outerShdw blurRad="38100" dist="38100" dir="2700000" algn="tl">
                    <a:srgbClr val="000000">
                      <a:alpha val="43137"/>
                    </a:srgbClr>
                  </a:outerShdw>
                </a:effectLst>
              </a:rPr>
              <a:t>Do một loại virus gây nên, thường có trong dử mắt.</a:t>
            </a:r>
          </a:p>
        </p:txBody>
      </p:sp>
      <p:sp>
        <p:nvSpPr>
          <p:cNvPr id="6" name="Content Placeholder 2"/>
          <p:cNvSpPr txBox="1">
            <a:spLocks/>
          </p:cNvSpPr>
          <p:nvPr/>
        </p:nvSpPr>
        <p:spPr>
          <a:xfrm>
            <a:off x="2496458" y="1944916"/>
            <a:ext cx="9695542" cy="1219426"/>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Char char="-"/>
            </a:pPr>
            <a:r>
              <a:rPr lang="vi-VN" i="1" dirty="0">
                <a:solidFill>
                  <a:srgbClr val="FFFF00"/>
                </a:solidFill>
                <a:effectLst>
                  <a:outerShdw blurRad="38100" dist="38100" dir="2700000" algn="tl">
                    <a:srgbClr val="000000">
                      <a:alpha val="43137"/>
                    </a:srgbClr>
                  </a:outerShdw>
                </a:effectLst>
              </a:rPr>
              <a:t>Dùng chung khăn, chậu với người bệnh, tắm rửa trong ao hồ tù hãm.</a:t>
            </a:r>
          </a:p>
        </p:txBody>
      </p:sp>
      <p:sp>
        <p:nvSpPr>
          <p:cNvPr id="7" name="Content Placeholder 2"/>
          <p:cNvSpPr txBox="1">
            <a:spLocks/>
          </p:cNvSpPr>
          <p:nvPr/>
        </p:nvSpPr>
        <p:spPr>
          <a:xfrm>
            <a:off x="2496458" y="3182030"/>
            <a:ext cx="9695542" cy="1219426"/>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Char char="-"/>
            </a:pPr>
            <a:r>
              <a:rPr lang="vi-VN" i="1" dirty="0">
                <a:solidFill>
                  <a:srgbClr val="92D050"/>
                </a:solidFill>
                <a:effectLst>
                  <a:outerShdw blurRad="38100" dist="38100" dir="2700000" algn="tl">
                    <a:srgbClr val="000000">
                      <a:alpha val="43137"/>
                    </a:srgbClr>
                  </a:outerShdw>
                </a:effectLst>
              </a:rPr>
              <a:t>Mặt trong mi mắt có nhiều hột sưng cộm lên.</a:t>
            </a:r>
          </a:p>
        </p:txBody>
      </p:sp>
      <p:sp>
        <p:nvSpPr>
          <p:cNvPr id="8" name="Content Placeholder 2"/>
          <p:cNvSpPr txBox="1">
            <a:spLocks/>
          </p:cNvSpPr>
          <p:nvPr/>
        </p:nvSpPr>
        <p:spPr>
          <a:xfrm>
            <a:off x="2496458" y="4419145"/>
            <a:ext cx="9695542" cy="1219426"/>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Char char="-"/>
            </a:pPr>
            <a:r>
              <a:rPr lang="vi-VN" i="1" dirty="0">
                <a:solidFill>
                  <a:srgbClr val="00B050"/>
                </a:solidFill>
                <a:effectLst>
                  <a:outerShdw blurRad="38100" dist="38100" dir="2700000" algn="tl">
                    <a:srgbClr val="000000">
                      <a:alpha val="43137"/>
                    </a:srgbClr>
                  </a:outerShdw>
                </a:effectLst>
              </a:rPr>
              <a:t>Khi hột vỡ ra, làm thành sẹo, co kéo lớp trong mi mắt cho lông mi quắp vào trong (lông quặm), cọ xát làm đục màng giác dẫn đến mù lòa.</a:t>
            </a:r>
          </a:p>
        </p:txBody>
      </p:sp>
      <p:sp>
        <p:nvSpPr>
          <p:cNvPr id="9" name="Content Placeholder 2"/>
          <p:cNvSpPr txBox="1">
            <a:spLocks/>
          </p:cNvSpPr>
          <p:nvPr/>
        </p:nvSpPr>
        <p:spPr>
          <a:xfrm>
            <a:off x="2496458" y="5638572"/>
            <a:ext cx="9695542" cy="1219426"/>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Char char="-"/>
            </a:pPr>
            <a:r>
              <a:rPr lang="vi-VN" i="1" dirty="0">
                <a:solidFill>
                  <a:srgbClr val="7030A0"/>
                </a:solidFill>
                <a:effectLst>
                  <a:outerShdw blurRad="38100" dist="38100" dir="2700000" algn="tl">
                    <a:srgbClr val="000000">
                      <a:alpha val="43137"/>
                    </a:srgbClr>
                  </a:outerShdw>
                </a:effectLst>
              </a:rPr>
              <a:t>Không dụi tay bẩn vào mắt, phải rửa bằng nước ấm pha muối loãng và nhỏ thuốc mắt, ...</a:t>
            </a:r>
          </a:p>
        </p:txBody>
      </p:sp>
    </p:spTree>
    <p:extLst>
      <p:ext uri="{BB962C8B-B14F-4D97-AF65-F5344CB8AC3E}">
        <p14:creationId xmlns:p14="http://schemas.microsoft.com/office/powerpoint/2010/main" val="3962843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41715" y="0"/>
            <a:ext cx="10450286" cy="1325563"/>
          </a:xfrm>
        </p:spPr>
        <p:txBody>
          <a:bodyPr>
            <a:normAutofit fontScale="90000"/>
          </a:bodyPr>
          <a:lstStyle/>
          <a:p>
            <a:pPr algn="ctr"/>
            <a:r>
              <a:rPr lang="vi-VN" b="1" dirty="0">
                <a:solidFill>
                  <a:srgbClr val="00B0F0"/>
                </a:solidFill>
                <a:effectLst>
                  <a:outerShdw blurRad="38100" dist="38100" dir="2700000" algn="tl">
                    <a:srgbClr val="000000">
                      <a:alpha val="43137"/>
                    </a:srgbClr>
                  </a:outerShdw>
                </a:effectLst>
              </a:rPr>
              <a:t>2. Cách phòng, tránh các bệnh về mắt.</a:t>
            </a:r>
          </a:p>
        </p:txBody>
      </p:sp>
      <p:sp>
        <p:nvSpPr>
          <p:cNvPr id="3" name="Content Placeholder 2"/>
          <p:cNvSpPr>
            <a:spLocks noGrp="1"/>
          </p:cNvSpPr>
          <p:nvPr>
            <p:ph idx="1"/>
          </p:nvPr>
        </p:nvSpPr>
        <p:spPr>
          <a:xfrm>
            <a:off x="1741716" y="1325563"/>
            <a:ext cx="10450284" cy="4351338"/>
          </a:xfrm>
        </p:spPr>
        <p:txBody>
          <a:bodyPr/>
          <a:lstStyle/>
          <a:p>
            <a:pPr>
              <a:buFontTx/>
              <a:buChar char="-"/>
            </a:pPr>
            <a:r>
              <a:rPr lang="vi-VN" i="1" dirty="0">
                <a:solidFill>
                  <a:srgbClr val="7030A0"/>
                </a:solidFill>
                <a:effectLst>
                  <a:outerShdw blurRad="38100" dist="38100" dir="2700000" algn="tl">
                    <a:srgbClr val="000000">
                      <a:alpha val="43137"/>
                    </a:srgbClr>
                  </a:outerShdw>
                </a:effectLst>
              </a:rPr>
              <a:t>Cách phòng, tránh các bệnh về mắt:</a:t>
            </a:r>
          </a:p>
          <a:p>
            <a:pPr marL="0" indent="0">
              <a:buNone/>
            </a:pPr>
            <a:r>
              <a:rPr lang="vi-VN" i="1" dirty="0">
                <a:solidFill>
                  <a:srgbClr val="7030A0"/>
                </a:solidFill>
                <a:effectLst>
                  <a:outerShdw blurRad="38100" dist="38100" dir="2700000" algn="tl">
                    <a:srgbClr val="000000">
                      <a:alpha val="43137"/>
                    </a:srgbClr>
                  </a:outerShdw>
                </a:effectLst>
              </a:rPr>
              <a:t>	+ Giữ mắt luôn sạch sẽ</a:t>
            </a:r>
          </a:p>
          <a:p>
            <a:pPr marL="0" indent="0">
              <a:buNone/>
            </a:pPr>
            <a:r>
              <a:rPr lang="vi-VN" i="1" dirty="0">
                <a:solidFill>
                  <a:srgbClr val="7030A0"/>
                </a:solidFill>
                <a:effectLst>
                  <a:outerShdw blurRad="38100" dist="38100" dir="2700000" algn="tl">
                    <a:srgbClr val="000000">
                      <a:alpha val="43137"/>
                    </a:srgbClr>
                  </a:outerShdw>
                </a:effectLst>
              </a:rPr>
              <a:t>	+ Aưn uống những thức ăn có chứa nhiều vitamin A để tránh bệnh “ Quáng gà ”, bệnh khô giác mạc</a:t>
            </a:r>
          </a:p>
          <a:p>
            <a:pPr marL="0" indent="0">
              <a:buNone/>
            </a:pPr>
            <a:r>
              <a:rPr lang="vi-VN" i="1" dirty="0">
                <a:solidFill>
                  <a:srgbClr val="7030A0"/>
                </a:solidFill>
                <a:effectLst>
                  <a:outerShdw blurRad="38100" dist="38100" dir="2700000" algn="tl">
                    <a:srgbClr val="000000">
                      <a:alpha val="43137"/>
                    </a:srgbClr>
                  </a:outerShdw>
                </a:effectLst>
              </a:rPr>
              <a:t>	+ Rửa mặt thường xuyên bằng nước muối loãng</a:t>
            </a:r>
          </a:p>
          <a:p>
            <a:pPr marL="0" indent="0">
              <a:buNone/>
            </a:pPr>
            <a:r>
              <a:rPr lang="vi-VN" i="1" dirty="0">
                <a:solidFill>
                  <a:srgbClr val="7030A0"/>
                </a:solidFill>
                <a:effectLst>
                  <a:outerShdw blurRad="38100" dist="38100" dir="2700000" algn="tl">
                    <a:srgbClr val="000000">
                      <a:alpha val="43137"/>
                    </a:srgbClr>
                  </a:outerShdw>
                </a:effectLst>
              </a:rPr>
              <a:t>	+ Không dùng chung khăn để tránh các bệnh về mắt.</a:t>
            </a:r>
          </a:p>
        </p:txBody>
      </p:sp>
    </p:spTree>
    <p:extLst>
      <p:ext uri="{BB962C8B-B14F-4D97-AF65-F5344CB8AC3E}">
        <p14:creationId xmlns:p14="http://schemas.microsoft.com/office/powerpoint/2010/main" val="4066633897"/>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Nguyễn Trung Hiêu">
      <a:majorFont>
        <a:latin typeface="Times New Roman"/>
        <a:ea typeface=""/>
        <a:cs typeface=""/>
      </a:majorFont>
      <a:minorFont>
        <a:latin typeface="Times New Roman"/>
        <a:ea typeface=""/>
        <a:cs typeface=""/>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Depth</Template>
  <TotalTime>61</TotalTime>
  <Words>428</Words>
  <Application>Microsoft Office PowerPoint</Application>
  <PresentationFormat>Widescreen</PresentationFormat>
  <Paragraphs>51</Paragraphs>
  <Slides>10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Times New Roman</vt:lpstr>
      <vt:lpstr>Depth</vt:lpstr>
      <vt:lpstr>PowerPoint Presentation</vt:lpstr>
      <vt:lpstr>Bài 50: Vệ sinh mắt</vt:lpstr>
      <vt:lpstr>1. Cận thị</vt:lpstr>
      <vt:lpstr>2. Viễn thị</vt:lpstr>
      <vt:lpstr>Bài 50: Vệ sinh mắt</vt:lpstr>
      <vt:lpstr>II. Bệnh về mắt</vt:lpstr>
      <vt:lpstr>1. Bệnh đau mắt hột</vt:lpstr>
      <vt:lpstr>1. Bệnh đau mắt hột</vt:lpstr>
      <vt:lpstr>2. Cách phòng, tránh các bệnh về mắt.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50: Vệ sinh mắt</dc:title>
  <dc:creator>Windows User</dc:creator>
  <cp:lastModifiedBy>Lê Nguyễn</cp:lastModifiedBy>
  <cp:revision>8</cp:revision>
  <dcterms:created xsi:type="dcterms:W3CDTF">2022-03-08T04:54:46Z</dcterms:created>
  <dcterms:modified xsi:type="dcterms:W3CDTF">2022-07-30T07:29:56Z</dcterms:modified>
</cp:coreProperties>
</file>